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93" r:id="rId3"/>
    <p:sldId id="288" r:id="rId4"/>
    <p:sldId id="289" r:id="rId5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237"/>
    <a:srgbClr val="D41131"/>
    <a:srgbClr val="36A1C4"/>
    <a:srgbClr val="2C839F"/>
    <a:srgbClr val="C0102D"/>
    <a:srgbClr val="256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7" d="100"/>
          <a:sy n="177" d="100"/>
        </p:scale>
        <p:origin x="-2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B99A7-B6E4-8843-BB39-54894C8A0754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A78F9-00CA-494F-8058-7F4D2E70845D}">
      <dgm:prSet phldrT="[Текст]"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Повсеместная установка индивидуальных тепловых пунктов</a:t>
          </a:r>
          <a:endParaRPr lang="ru-RU" dirty="0"/>
        </a:p>
      </dgm:t>
    </dgm:pt>
    <dgm:pt modelId="{F1CC04CE-57CB-8A49-82E3-9305604C05F5}" type="parTrans" cxnId="{CE881DF7-CEE4-7047-8DBE-7C70DFF19D45}">
      <dgm:prSet/>
      <dgm:spPr/>
      <dgm:t>
        <a:bodyPr/>
        <a:lstStyle/>
        <a:p>
          <a:endParaRPr lang="ru-RU"/>
        </a:p>
      </dgm:t>
    </dgm:pt>
    <dgm:pt modelId="{D0AD9418-537F-1F44-B888-103AD3BB3B76}" type="sibTrans" cxnId="{CE881DF7-CEE4-7047-8DBE-7C70DFF19D45}">
      <dgm:prSet/>
      <dgm:spPr/>
      <dgm:t>
        <a:bodyPr/>
        <a:lstStyle/>
        <a:p>
          <a:endParaRPr lang="ru-RU"/>
        </a:p>
      </dgm:t>
    </dgm:pt>
    <dgm:pt modelId="{3D0BD12A-631E-CD48-8FA1-8085DA58D73C}">
      <dgm:prSet phldrT="[Текст]"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Переход к независимой схеме теплоснабжения</a:t>
          </a:r>
          <a:endParaRPr lang="ru-RU" dirty="0"/>
        </a:p>
      </dgm:t>
    </dgm:pt>
    <dgm:pt modelId="{222EB2A6-8BE6-8043-B856-435D1856A265}" type="parTrans" cxnId="{6A32D050-2598-2843-9E22-F856903A11D7}">
      <dgm:prSet/>
      <dgm:spPr/>
      <dgm:t>
        <a:bodyPr/>
        <a:lstStyle/>
        <a:p>
          <a:endParaRPr lang="ru-RU"/>
        </a:p>
      </dgm:t>
    </dgm:pt>
    <dgm:pt modelId="{4ECF72BD-A8C5-5546-BBD8-59C176DF524D}" type="sibTrans" cxnId="{6A32D050-2598-2843-9E22-F856903A11D7}">
      <dgm:prSet/>
      <dgm:spPr/>
      <dgm:t>
        <a:bodyPr/>
        <a:lstStyle/>
        <a:p>
          <a:endParaRPr lang="ru-RU"/>
        </a:p>
      </dgm:t>
    </dgm:pt>
    <dgm:pt modelId="{5627B702-B555-264B-B3CD-F8F863A8310A}">
      <dgm:prSet phldrT="[Текст]"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Количественное (смешанное) регулирование нагрузок</a:t>
          </a:r>
          <a:endParaRPr lang="ru-RU" dirty="0"/>
        </a:p>
      </dgm:t>
    </dgm:pt>
    <dgm:pt modelId="{B7AEBBB8-4B05-6547-A616-F7B8B9663548}" type="parTrans" cxnId="{896DC0C0-D163-524E-8DBC-2E2C86C465C2}">
      <dgm:prSet/>
      <dgm:spPr/>
      <dgm:t>
        <a:bodyPr/>
        <a:lstStyle/>
        <a:p>
          <a:endParaRPr lang="ru-RU"/>
        </a:p>
      </dgm:t>
    </dgm:pt>
    <dgm:pt modelId="{3B0FC96D-AD63-8E42-9D0B-1CF4B9E2612E}" type="sibTrans" cxnId="{896DC0C0-D163-524E-8DBC-2E2C86C465C2}">
      <dgm:prSet/>
      <dgm:spPr/>
      <dgm:t>
        <a:bodyPr/>
        <a:lstStyle/>
        <a:p>
          <a:endParaRPr lang="ru-RU"/>
        </a:p>
      </dgm:t>
    </dgm:pt>
    <dgm:pt modelId="{2D2DE44D-5ADC-2649-812A-48615D61C2BE}">
      <dgm:prSet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Замена арматуры и перекладка сетей теплоснабжения</a:t>
          </a:r>
          <a:endParaRPr lang="ru-RU" dirty="0"/>
        </a:p>
      </dgm:t>
    </dgm:pt>
    <dgm:pt modelId="{05DE565B-9663-6943-8271-166E76D5E033}" type="parTrans" cxnId="{5DB57E3E-7DE0-3E46-899B-BD8550BB2F7D}">
      <dgm:prSet/>
      <dgm:spPr/>
      <dgm:t>
        <a:bodyPr/>
        <a:lstStyle/>
        <a:p>
          <a:endParaRPr lang="ru-RU"/>
        </a:p>
      </dgm:t>
    </dgm:pt>
    <dgm:pt modelId="{D2BCE2BA-71AB-DB42-B4C4-E59E1A715625}" type="sibTrans" cxnId="{5DB57E3E-7DE0-3E46-899B-BD8550BB2F7D}">
      <dgm:prSet/>
      <dgm:spPr/>
      <dgm:t>
        <a:bodyPr/>
        <a:lstStyle/>
        <a:p>
          <a:endParaRPr lang="ru-RU"/>
        </a:p>
      </dgm:t>
    </dgm:pt>
    <dgm:pt modelId="{0AD6917C-BFF6-E64E-A603-0CA976A4A896}">
      <dgm:prSet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Модернизация источников теплоснабжения</a:t>
          </a:r>
          <a:endParaRPr lang="ru-RU" dirty="0"/>
        </a:p>
      </dgm:t>
    </dgm:pt>
    <dgm:pt modelId="{A0C0C0EE-27A2-F846-B496-0285CDD02017}" type="parTrans" cxnId="{3EE6FA9A-BC70-494C-A0CB-B73369F2AB48}">
      <dgm:prSet/>
      <dgm:spPr/>
      <dgm:t>
        <a:bodyPr/>
        <a:lstStyle/>
        <a:p>
          <a:endParaRPr lang="ru-RU"/>
        </a:p>
      </dgm:t>
    </dgm:pt>
    <dgm:pt modelId="{88B46B1E-84D2-944B-9FCC-129EED1FE2C4}" type="sibTrans" cxnId="{3EE6FA9A-BC70-494C-A0CB-B73369F2AB48}">
      <dgm:prSet/>
      <dgm:spPr/>
      <dgm:t>
        <a:bodyPr/>
        <a:lstStyle/>
        <a:p>
          <a:endParaRPr lang="ru-RU"/>
        </a:p>
      </dgm:t>
    </dgm:pt>
    <dgm:pt modelId="{4668BC2A-1A41-F24E-95C6-B124752CDB70}">
      <dgm:prSet/>
      <dgm:spPr>
        <a:solidFill>
          <a:srgbClr val="256D84"/>
        </a:solidFill>
      </dgm:spPr>
      <dgm:t>
        <a:bodyPr/>
        <a:lstStyle/>
        <a:p>
          <a:r>
            <a:rPr lang="ru-RU" dirty="0" smtClean="0"/>
            <a:t>Энергетический сервис в жилом фонде</a:t>
          </a:r>
          <a:endParaRPr lang="ru-RU" dirty="0"/>
        </a:p>
      </dgm:t>
    </dgm:pt>
    <dgm:pt modelId="{95580D20-902B-0744-A702-9BA2658154E9}" type="parTrans" cxnId="{80C2A4F4-1495-3542-B163-27978DE92819}">
      <dgm:prSet/>
      <dgm:spPr/>
      <dgm:t>
        <a:bodyPr/>
        <a:lstStyle/>
        <a:p>
          <a:endParaRPr lang="ru-RU"/>
        </a:p>
      </dgm:t>
    </dgm:pt>
    <dgm:pt modelId="{CCA91872-1C68-BB49-AE05-78D7BED95EEA}" type="sibTrans" cxnId="{80C2A4F4-1495-3542-B163-27978DE92819}">
      <dgm:prSet/>
      <dgm:spPr/>
      <dgm:t>
        <a:bodyPr/>
        <a:lstStyle/>
        <a:p>
          <a:endParaRPr lang="ru-RU"/>
        </a:p>
      </dgm:t>
    </dgm:pt>
    <dgm:pt modelId="{5388C342-1F6B-B842-9EB3-4B10C64E7586}">
      <dgm:prSet/>
      <dgm:spPr>
        <a:solidFill>
          <a:srgbClr val="256D84"/>
        </a:solidFill>
      </dgm:spPr>
      <dgm:t>
        <a:bodyPr/>
        <a:lstStyle/>
        <a:p>
          <a:r>
            <a:rPr lang="ru-RU" dirty="0" smtClean="0"/>
            <a:t>Переход на более низкий температурный график</a:t>
          </a:r>
          <a:endParaRPr lang="ru-RU" dirty="0"/>
        </a:p>
      </dgm:t>
    </dgm:pt>
    <dgm:pt modelId="{32B416F1-46D8-6F41-B5F2-64D01300A32F}" type="parTrans" cxnId="{D8968B90-5621-0447-8D98-1B7FFF2C9003}">
      <dgm:prSet/>
      <dgm:spPr/>
      <dgm:t>
        <a:bodyPr/>
        <a:lstStyle/>
        <a:p>
          <a:endParaRPr lang="ru-RU"/>
        </a:p>
      </dgm:t>
    </dgm:pt>
    <dgm:pt modelId="{A3549B54-0C73-5747-B68F-DCF3D8679BD5}" type="sibTrans" cxnId="{D8968B90-5621-0447-8D98-1B7FFF2C9003}">
      <dgm:prSet/>
      <dgm:spPr/>
      <dgm:t>
        <a:bodyPr/>
        <a:lstStyle/>
        <a:p>
          <a:endParaRPr lang="ru-RU"/>
        </a:p>
      </dgm:t>
    </dgm:pt>
    <dgm:pt modelId="{A012F16A-4FEC-0D47-B97B-847C6E3D080F}" type="pres">
      <dgm:prSet presAssocID="{775B99A7-B6E4-8843-BB39-54894C8A07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722D05-D759-DA42-A79E-43A594CD2B44}" type="pres">
      <dgm:prSet presAssocID="{775B99A7-B6E4-8843-BB39-54894C8A0754}" presName="Name1" presStyleCnt="0"/>
      <dgm:spPr/>
    </dgm:pt>
    <dgm:pt modelId="{94CEA01F-2F5E-5248-9148-2CAAACE17C52}" type="pres">
      <dgm:prSet presAssocID="{775B99A7-B6E4-8843-BB39-54894C8A0754}" presName="cycle" presStyleCnt="0"/>
      <dgm:spPr/>
    </dgm:pt>
    <dgm:pt modelId="{1F5034F1-8D61-8F4A-BA8B-9F3B1D124AC4}" type="pres">
      <dgm:prSet presAssocID="{775B99A7-B6E4-8843-BB39-54894C8A0754}" presName="srcNode" presStyleLbl="node1" presStyleIdx="0" presStyleCnt="7"/>
      <dgm:spPr/>
    </dgm:pt>
    <dgm:pt modelId="{0172125B-3269-614E-9BA3-D07E44C8A9DC}" type="pres">
      <dgm:prSet presAssocID="{775B99A7-B6E4-8843-BB39-54894C8A0754}" presName="conn" presStyleLbl="parChTrans1D2" presStyleIdx="0" presStyleCnt="1"/>
      <dgm:spPr/>
      <dgm:t>
        <a:bodyPr/>
        <a:lstStyle/>
        <a:p>
          <a:endParaRPr lang="ru-RU"/>
        </a:p>
      </dgm:t>
    </dgm:pt>
    <dgm:pt modelId="{4BBD516E-F37B-9C4F-B6D7-13097739A5EF}" type="pres">
      <dgm:prSet presAssocID="{775B99A7-B6E4-8843-BB39-54894C8A0754}" presName="extraNode" presStyleLbl="node1" presStyleIdx="0" presStyleCnt="7"/>
      <dgm:spPr/>
    </dgm:pt>
    <dgm:pt modelId="{B7563629-A14C-F248-8CE9-3CA09D4AD7A1}" type="pres">
      <dgm:prSet presAssocID="{775B99A7-B6E4-8843-BB39-54894C8A0754}" presName="dstNode" presStyleLbl="node1" presStyleIdx="0" presStyleCnt="7"/>
      <dgm:spPr/>
    </dgm:pt>
    <dgm:pt modelId="{F62BB8EC-4120-6E46-A762-6FADFFF942CC}" type="pres">
      <dgm:prSet presAssocID="{689A78F9-00CA-494F-8058-7F4D2E70845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2D4C2-B868-804E-B70D-DB91B72A4BF8}" type="pres">
      <dgm:prSet presAssocID="{689A78F9-00CA-494F-8058-7F4D2E70845D}" presName="accent_1" presStyleCnt="0"/>
      <dgm:spPr/>
    </dgm:pt>
    <dgm:pt modelId="{82B7EC32-CA20-2947-8EB4-C391A6AD00DF}" type="pres">
      <dgm:prSet presAssocID="{689A78F9-00CA-494F-8058-7F4D2E70845D}" presName="accentRepeatNode" presStyleLbl="solidFgAcc1" presStyleIdx="0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809AA05C-DE40-A947-BACB-D736AF512EF5}" type="pres">
      <dgm:prSet presAssocID="{3D0BD12A-631E-CD48-8FA1-8085DA58D73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194D8-C02B-4D4D-AE65-25630435FB82}" type="pres">
      <dgm:prSet presAssocID="{3D0BD12A-631E-CD48-8FA1-8085DA58D73C}" presName="accent_2" presStyleCnt="0"/>
      <dgm:spPr/>
    </dgm:pt>
    <dgm:pt modelId="{C3EE2E1F-F7E2-4A4B-8D05-B02C0D5A01D0}" type="pres">
      <dgm:prSet presAssocID="{3D0BD12A-631E-CD48-8FA1-8085DA58D73C}" presName="accentRepeatNode" presStyleLbl="solidFgAcc1" presStyleIdx="1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A54B4F46-9F17-F84E-ABD6-D3C2E89621A8}" type="pres">
      <dgm:prSet presAssocID="{5627B702-B555-264B-B3CD-F8F863A831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F4AB4-9F39-0D43-9A2F-249773A0DCC6}" type="pres">
      <dgm:prSet presAssocID="{5627B702-B555-264B-B3CD-F8F863A8310A}" presName="accent_3" presStyleCnt="0"/>
      <dgm:spPr/>
    </dgm:pt>
    <dgm:pt modelId="{9F2EEB51-2427-C54D-9B82-F9C9C619F473}" type="pres">
      <dgm:prSet presAssocID="{5627B702-B555-264B-B3CD-F8F863A8310A}" presName="accentRepeatNode" presStyleLbl="solidFgAcc1" presStyleIdx="2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B0BC3D89-61D7-8E41-BDEC-73D56D4D098B}" type="pres">
      <dgm:prSet presAssocID="{5388C342-1F6B-B842-9EB3-4B10C64E75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AB834-35EC-064E-9C10-35DF5768C10D}" type="pres">
      <dgm:prSet presAssocID="{5388C342-1F6B-B842-9EB3-4B10C64E7586}" presName="accent_4" presStyleCnt="0"/>
      <dgm:spPr/>
    </dgm:pt>
    <dgm:pt modelId="{A75E0A8A-6083-2E48-B6EF-C5A9101E029E}" type="pres">
      <dgm:prSet presAssocID="{5388C342-1F6B-B842-9EB3-4B10C64E7586}" presName="accentRepeatNode" presStyleLbl="solidFgAcc1" presStyleIdx="3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50340E9F-3C5E-4D41-B560-780F2667CCD5}" type="pres">
      <dgm:prSet presAssocID="{2D2DE44D-5ADC-2649-812A-48615D61C2B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94A7D-4470-104E-8FD9-D470D78FADF3}" type="pres">
      <dgm:prSet presAssocID="{2D2DE44D-5ADC-2649-812A-48615D61C2BE}" presName="accent_5" presStyleCnt="0"/>
      <dgm:spPr/>
    </dgm:pt>
    <dgm:pt modelId="{4051F120-6173-3A40-B46A-1CC3104836E0}" type="pres">
      <dgm:prSet presAssocID="{2D2DE44D-5ADC-2649-812A-48615D61C2BE}" presName="accentRepeatNode" presStyleLbl="solidFgAcc1" presStyleIdx="4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6A829760-6580-ED4A-BB7A-81B280982064}" type="pres">
      <dgm:prSet presAssocID="{0AD6917C-BFF6-E64E-A603-0CA976A4A89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81C60-E347-A745-AB28-0B7EC8227B3E}" type="pres">
      <dgm:prSet presAssocID="{0AD6917C-BFF6-E64E-A603-0CA976A4A896}" presName="accent_6" presStyleCnt="0"/>
      <dgm:spPr/>
    </dgm:pt>
    <dgm:pt modelId="{58DC2714-E6E1-D94E-A61E-AF2C74C8BC2D}" type="pres">
      <dgm:prSet presAssocID="{0AD6917C-BFF6-E64E-A603-0CA976A4A896}" presName="accentRepeatNode" presStyleLbl="solidFgAcc1" presStyleIdx="5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  <dgm:pt modelId="{444C93B2-9EA9-AD4C-9E90-1E5CBC164180}" type="pres">
      <dgm:prSet presAssocID="{4668BC2A-1A41-F24E-95C6-B124752CDB7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8F063-4491-A24B-9A5A-96A41E4672A7}" type="pres">
      <dgm:prSet presAssocID="{4668BC2A-1A41-F24E-95C6-B124752CDB70}" presName="accent_7" presStyleCnt="0"/>
      <dgm:spPr/>
    </dgm:pt>
    <dgm:pt modelId="{DB5CAFE8-91C6-6241-8B1F-3F1A2CF935C7}" type="pres">
      <dgm:prSet presAssocID="{4668BC2A-1A41-F24E-95C6-B124752CDB70}" presName="accentRepeatNode" presStyleLbl="solidFgAcc1" presStyleIdx="6" presStyleCnt="7"/>
      <dgm:spPr>
        <a:ln>
          <a:solidFill>
            <a:srgbClr val="256D84"/>
          </a:solidFill>
        </a:ln>
      </dgm:spPr>
      <dgm:t>
        <a:bodyPr/>
        <a:lstStyle/>
        <a:p>
          <a:endParaRPr lang="ru-RU"/>
        </a:p>
      </dgm:t>
    </dgm:pt>
  </dgm:ptLst>
  <dgm:cxnLst>
    <dgm:cxn modelId="{6A32D050-2598-2843-9E22-F856903A11D7}" srcId="{775B99A7-B6E4-8843-BB39-54894C8A0754}" destId="{3D0BD12A-631E-CD48-8FA1-8085DA58D73C}" srcOrd="1" destOrd="0" parTransId="{222EB2A6-8BE6-8043-B856-435D1856A265}" sibTransId="{4ECF72BD-A8C5-5546-BBD8-59C176DF524D}"/>
    <dgm:cxn modelId="{5DB57E3E-7DE0-3E46-899B-BD8550BB2F7D}" srcId="{775B99A7-B6E4-8843-BB39-54894C8A0754}" destId="{2D2DE44D-5ADC-2649-812A-48615D61C2BE}" srcOrd="4" destOrd="0" parTransId="{05DE565B-9663-6943-8271-166E76D5E033}" sibTransId="{D2BCE2BA-71AB-DB42-B4C4-E59E1A715625}"/>
    <dgm:cxn modelId="{457E6121-1DCB-5A42-875D-512E75C47EC4}" type="presOf" srcId="{3D0BD12A-631E-CD48-8FA1-8085DA58D73C}" destId="{809AA05C-DE40-A947-BACB-D736AF512EF5}" srcOrd="0" destOrd="0" presId="urn:microsoft.com/office/officeart/2008/layout/VerticalCurvedList"/>
    <dgm:cxn modelId="{42E35FCB-7973-2341-BDC4-3877EE38EFB5}" type="presOf" srcId="{0AD6917C-BFF6-E64E-A603-0CA976A4A896}" destId="{6A829760-6580-ED4A-BB7A-81B280982064}" srcOrd="0" destOrd="0" presId="urn:microsoft.com/office/officeart/2008/layout/VerticalCurvedList"/>
    <dgm:cxn modelId="{0888EEAF-DBB4-8A40-88EB-8FEB096B19B5}" type="presOf" srcId="{4668BC2A-1A41-F24E-95C6-B124752CDB70}" destId="{444C93B2-9EA9-AD4C-9E90-1E5CBC164180}" srcOrd="0" destOrd="0" presId="urn:microsoft.com/office/officeart/2008/layout/VerticalCurvedList"/>
    <dgm:cxn modelId="{896DC0C0-D163-524E-8DBC-2E2C86C465C2}" srcId="{775B99A7-B6E4-8843-BB39-54894C8A0754}" destId="{5627B702-B555-264B-B3CD-F8F863A8310A}" srcOrd="2" destOrd="0" parTransId="{B7AEBBB8-4B05-6547-A616-F7B8B9663548}" sibTransId="{3B0FC96D-AD63-8E42-9D0B-1CF4B9E2612E}"/>
    <dgm:cxn modelId="{80C2A4F4-1495-3542-B163-27978DE92819}" srcId="{775B99A7-B6E4-8843-BB39-54894C8A0754}" destId="{4668BC2A-1A41-F24E-95C6-B124752CDB70}" srcOrd="6" destOrd="0" parTransId="{95580D20-902B-0744-A702-9BA2658154E9}" sibTransId="{CCA91872-1C68-BB49-AE05-78D7BED95EEA}"/>
    <dgm:cxn modelId="{EEEA475C-696C-5E45-81AA-E9148B577CDA}" type="presOf" srcId="{5388C342-1F6B-B842-9EB3-4B10C64E7586}" destId="{B0BC3D89-61D7-8E41-BDEC-73D56D4D098B}" srcOrd="0" destOrd="0" presId="urn:microsoft.com/office/officeart/2008/layout/VerticalCurvedList"/>
    <dgm:cxn modelId="{BA102030-6F69-3741-BBAA-B4C14F667C4A}" type="presOf" srcId="{5627B702-B555-264B-B3CD-F8F863A8310A}" destId="{A54B4F46-9F17-F84E-ABD6-D3C2E89621A8}" srcOrd="0" destOrd="0" presId="urn:microsoft.com/office/officeart/2008/layout/VerticalCurvedList"/>
    <dgm:cxn modelId="{E0590284-93F3-5342-A630-A33CDAAF297F}" type="presOf" srcId="{2D2DE44D-5ADC-2649-812A-48615D61C2BE}" destId="{50340E9F-3C5E-4D41-B560-780F2667CCD5}" srcOrd="0" destOrd="0" presId="urn:microsoft.com/office/officeart/2008/layout/VerticalCurvedList"/>
    <dgm:cxn modelId="{5F2523EB-2BF1-424F-8971-54857430C500}" type="presOf" srcId="{775B99A7-B6E4-8843-BB39-54894C8A0754}" destId="{A012F16A-4FEC-0D47-B97B-847C6E3D080F}" srcOrd="0" destOrd="0" presId="urn:microsoft.com/office/officeart/2008/layout/VerticalCurvedList"/>
    <dgm:cxn modelId="{D8968B90-5621-0447-8D98-1B7FFF2C9003}" srcId="{775B99A7-B6E4-8843-BB39-54894C8A0754}" destId="{5388C342-1F6B-B842-9EB3-4B10C64E7586}" srcOrd="3" destOrd="0" parTransId="{32B416F1-46D8-6F41-B5F2-64D01300A32F}" sibTransId="{A3549B54-0C73-5747-B68F-DCF3D8679BD5}"/>
    <dgm:cxn modelId="{CE881DF7-CEE4-7047-8DBE-7C70DFF19D45}" srcId="{775B99A7-B6E4-8843-BB39-54894C8A0754}" destId="{689A78F9-00CA-494F-8058-7F4D2E70845D}" srcOrd="0" destOrd="0" parTransId="{F1CC04CE-57CB-8A49-82E3-9305604C05F5}" sibTransId="{D0AD9418-537F-1F44-B888-103AD3BB3B76}"/>
    <dgm:cxn modelId="{3EE6FA9A-BC70-494C-A0CB-B73369F2AB48}" srcId="{775B99A7-B6E4-8843-BB39-54894C8A0754}" destId="{0AD6917C-BFF6-E64E-A603-0CA976A4A896}" srcOrd="5" destOrd="0" parTransId="{A0C0C0EE-27A2-F846-B496-0285CDD02017}" sibTransId="{88B46B1E-84D2-944B-9FCC-129EED1FE2C4}"/>
    <dgm:cxn modelId="{A35BB9B8-5A9C-E24A-8549-A8ED47488C33}" type="presOf" srcId="{D0AD9418-537F-1F44-B888-103AD3BB3B76}" destId="{0172125B-3269-614E-9BA3-D07E44C8A9DC}" srcOrd="0" destOrd="0" presId="urn:microsoft.com/office/officeart/2008/layout/VerticalCurvedList"/>
    <dgm:cxn modelId="{FF2EA5F4-7DD2-D249-96DA-A9C09F2A9085}" type="presOf" srcId="{689A78F9-00CA-494F-8058-7F4D2E70845D}" destId="{F62BB8EC-4120-6E46-A762-6FADFFF942CC}" srcOrd="0" destOrd="0" presId="urn:microsoft.com/office/officeart/2008/layout/VerticalCurvedList"/>
    <dgm:cxn modelId="{7D67D5EB-64CF-404D-BB48-239CA3E947A8}" type="presParOf" srcId="{A012F16A-4FEC-0D47-B97B-847C6E3D080F}" destId="{39722D05-D759-DA42-A79E-43A594CD2B44}" srcOrd="0" destOrd="0" presId="urn:microsoft.com/office/officeart/2008/layout/VerticalCurvedList"/>
    <dgm:cxn modelId="{1D2ED25D-B5B0-764E-9EAA-4961A54A7127}" type="presParOf" srcId="{39722D05-D759-DA42-A79E-43A594CD2B44}" destId="{94CEA01F-2F5E-5248-9148-2CAAACE17C52}" srcOrd="0" destOrd="0" presId="urn:microsoft.com/office/officeart/2008/layout/VerticalCurvedList"/>
    <dgm:cxn modelId="{D6C9F7DB-E292-7045-85AA-A7E5200E28DC}" type="presParOf" srcId="{94CEA01F-2F5E-5248-9148-2CAAACE17C52}" destId="{1F5034F1-8D61-8F4A-BA8B-9F3B1D124AC4}" srcOrd="0" destOrd="0" presId="urn:microsoft.com/office/officeart/2008/layout/VerticalCurvedList"/>
    <dgm:cxn modelId="{DBE9F127-F5F1-E942-8E91-CCBA330CC36D}" type="presParOf" srcId="{94CEA01F-2F5E-5248-9148-2CAAACE17C52}" destId="{0172125B-3269-614E-9BA3-D07E44C8A9DC}" srcOrd="1" destOrd="0" presId="urn:microsoft.com/office/officeart/2008/layout/VerticalCurvedList"/>
    <dgm:cxn modelId="{D04C7B1E-21F5-7E44-978E-DCFB37861B82}" type="presParOf" srcId="{94CEA01F-2F5E-5248-9148-2CAAACE17C52}" destId="{4BBD516E-F37B-9C4F-B6D7-13097739A5EF}" srcOrd="2" destOrd="0" presId="urn:microsoft.com/office/officeart/2008/layout/VerticalCurvedList"/>
    <dgm:cxn modelId="{FB53B21F-EE19-3547-9E53-E8C9B201E7B5}" type="presParOf" srcId="{94CEA01F-2F5E-5248-9148-2CAAACE17C52}" destId="{B7563629-A14C-F248-8CE9-3CA09D4AD7A1}" srcOrd="3" destOrd="0" presId="urn:microsoft.com/office/officeart/2008/layout/VerticalCurvedList"/>
    <dgm:cxn modelId="{21E0D12D-E8B8-EA4E-B1E9-9FC1EC512A42}" type="presParOf" srcId="{39722D05-D759-DA42-A79E-43A594CD2B44}" destId="{F62BB8EC-4120-6E46-A762-6FADFFF942CC}" srcOrd="1" destOrd="0" presId="urn:microsoft.com/office/officeart/2008/layout/VerticalCurvedList"/>
    <dgm:cxn modelId="{F2600982-F901-8146-8AD0-757AA08A072C}" type="presParOf" srcId="{39722D05-D759-DA42-A79E-43A594CD2B44}" destId="{7B62D4C2-B868-804E-B70D-DB91B72A4BF8}" srcOrd="2" destOrd="0" presId="urn:microsoft.com/office/officeart/2008/layout/VerticalCurvedList"/>
    <dgm:cxn modelId="{914C6E2D-4139-CA49-BAD8-0716D513AC20}" type="presParOf" srcId="{7B62D4C2-B868-804E-B70D-DB91B72A4BF8}" destId="{82B7EC32-CA20-2947-8EB4-C391A6AD00DF}" srcOrd="0" destOrd="0" presId="urn:microsoft.com/office/officeart/2008/layout/VerticalCurvedList"/>
    <dgm:cxn modelId="{597410D4-F15E-6B45-80A5-5B7D752A6B23}" type="presParOf" srcId="{39722D05-D759-DA42-A79E-43A594CD2B44}" destId="{809AA05C-DE40-A947-BACB-D736AF512EF5}" srcOrd="3" destOrd="0" presId="urn:microsoft.com/office/officeart/2008/layout/VerticalCurvedList"/>
    <dgm:cxn modelId="{EC76E09B-0047-9140-842F-8A72B3A8B554}" type="presParOf" srcId="{39722D05-D759-DA42-A79E-43A594CD2B44}" destId="{88B194D8-C02B-4D4D-AE65-25630435FB82}" srcOrd="4" destOrd="0" presId="urn:microsoft.com/office/officeart/2008/layout/VerticalCurvedList"/>
    <dgm:cxn modelId="{9BF62A40-56BC-954D-AE7B-9DADCBEC19C7}" type="presParOf" srcId="{88B194D8-C02B-4D4D-AE65-25630435FB82}" destId="{C3EE2E1F-F7E2-4A4B-8D05-B02C0D5A01D0}" srcOrd="0" destOrd="0" presId="urn:microsoft.com/office/officeart/2008/layout/VerticalCurvedList"/>
    <dgm:cxn modelId="{DC4E2ED0-8759-2348-9A81-B9010348A89F}" type="presParOf" srcId="{39722D05-D759-DA42-A79E-43A594CD2B44}" destId="{A54B4F46-9F17-F84E-ABD6-D3C2E89621A8}" srcOrd="5" destOrd="0" presId="urn:microsoft.com/office/officeart/2008/layout/VerticalCurvedList"/>
    <dgm:cxn modelId="{63A0A42E-FFD8-1B44-9E63-75CB1C7AEAA2}" type="presParOf" srcId="{39722D05-D759-DA42-A79E-43A594CD2B44}" destId="{694F4AB4-9F39-0D43-9A2F-249773A0DCC6}" srcOrd="6" destOrd="0" presId="urn:microsoft.com/office/officeart/2008/layout/VerticalCurvedList"/>
    <dgm:cxn modelId="{3F0A72E6-AA71-B14B-B98F-0300690DA002}" type="presParOf" srcId="{694F4AB4-9F39-0D43-9A2F-249773A0DCC6}" destId="{9F2EEB51-2427-C54D-9B82-F9C9C619F473}" srcOrd="0" destOrd="0" presId="urn:microsoft.com/office/officeart/2008/layout/VerticalCurvedList"/>
    <dgm:cxn modelId="{42587FBC-63DA-FA44-9AFA-E00742A21407}" type="presParOf" srcId="{39722D05-D759-DA42-A79E-43A594CD2B44}" destId="{B0BC3D89-61D7-8E41-BDEC-73D56D4D098B}" srcOrd="7" destOrd="0" presId="urn:microsoft.com/office/officeart/2008/layout/VerticalCurvedList"/>
    <dgm:cxn modelId="{AA9A62DA-5D87-BC41-BE73-561C95A49C9A}" type="presParOf" srcId="{39722D05-D759-DA42-A79E-43A594CD2B44}" destId="{6E3AB834-35EC-064E-9C10-35DF5768C10D}" srcOrd="8" destOrd="0" presId="urn:microsoft.com/office/officeart/2008/layout/VerticalCurvedList"/>
    <dgm:cxn modelId="{D1BA8B98-55A2-464F-B877-39DAA913CF24}" type="presParOf" srcId="{6E3AB834-35EC-064E-9C10-35DF5768C10D}" destId="{A75E0A8A-6083-2E48-B6EF-C5A9101E029E}" srcOrd="0" destOrd="0" presId="urn:microsoft.com/office/officeart/2008/layout/VerticalCurvedList"/>
    <dgm:cxn modelId="{8322D227-251A-C542-B44C-031327720793}" type="presParOf" srcId="{39722D05-D759-DA42-A79E-43A594CD2B44}" destId="{50340E9F-3C5E-4D41-B560-780F2667CCD5}" srcOrd="9" destOrd="0" presId="urn:microsoft.com/office/officeart/2008/layout/VerticalCurvedList"/>
    <dgm:cxn modelId="{AAE40539-865D-364C-B9A2-1F03D3403042}" type="presParOf" srcId="{39722D05-D759-DA42-A79E-43A594CD2B44}" destId="{AE194A7D-4470-104E-8FD9-D470D78FADF3}" srcOrd="10" destOrd="0" presId="urn:microsoft.com/office/officeart/2008/layout/VerticalCurvedList"/>
    <dgm:cxn modelId="{032415BD-146C-454E-899A-521849EF1CF5}" type="presParOf" srcId="{AE194A7D-4470-104E-8FD9-D470D78FADF3}" destId="{4051F120-6173-3A40-B46A-1CC3104836E0}" srcOrd="0" destOrd="0" presId="urn:microsoft.com/office/officeart/2008/layout/VerticalCurvedList"/>
    <dgm:cxn modelId="{21E6FF27-36C4-4C4C-856F-10ABFA6A4E0C}" type="presParOf" srcId="{39722D05-D759-DA42-A79E-43A594CD2B44}" destId="{6A829760-6580-ED4A-BB7A-81B280982064}" srcOrd="11" destOrd="0" presId="urn:microsoft.com/office/officeart/2008/layout/VerticalCurvedList"/>
    <dgm:cxn modelId="{22DBBFD4-3425-4545-B4AF-306B1C311BBB}" type="presParOf" srcId="{39722D05-D759-DA42-A79E-43A594CD2B44}" destId="{42381C60-E347-A745-AB28-0B7EC8227B3E}" srcOrd="12" destOrd="0" presId="urn:microsoft.com/office/officeart/2008/layout/VerticalCurvedList"/>
    <dgm:cxn modelId="{151F299E-1FCB-D641-9017-48212569EED7}" type="presParOf" srcId="{42381C60-E347-A745-AB28-0B7EC8227B3E}" destId="{58DC2714-E6E1-D94E-A61E-AF2C74C8BC2D}" srcOrd="0" destOrd="0" presId="urn:microsoft.com/office/officeart/2008/layout/VerticalCurvedList"/>
    <dgm:cxn modelId="{00F59042-12AB-DE44-9D93-A4971E053F11}" type="presParOf" srcId="{39722D05-D759-DA42-A79E-43A594CD2B44}" destId="{444C93B2-9EA9-AD4C-9E90-1E5CBC164180}" srcOrd="13" destOrd="0" presId="urn:microsoft.com/office/officeart/2008/layout/VerticalCurvedList"/>
    <dgm:cxn modelId="{B7202A00-D55E-EB46-98A9-F7E3667A556B}" type="presParOf" srcId="{39722D05-D759-DA42-A79E-43A594CD2B44}" destId="{6578F063-4491-A24B-9A5A-96A41E4672A7}" srcOrd="14" destOrd="0" presId="urn:microsoft.com/office/officeart/2008/layout/VerticalCurvedList"/>
    <dgm:cxn modelId="{59C564A3-6197-E342-A94B-F0AD0266A780}" type="presParOf" srcId="{6578F063-4491-A24B-9A5A-96A41E4672A7}" destId="{DB5CAFE8-91C6-6241-8B1F-3F1A2CF935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2125B-3269-614E-9BA3-D07E44C8A9DC}">
      <dsp:nvSpPr>
        <dsp:cNvPr id="0" name=""/>
        <dsp:cNvSpPr/>
      </dsp:nvSpPr>
      <dsp:spPr>
        <a:xfrm>
          <a:off x="-5791369" y="-886924"/>
          <a:ext cx="6898993" cy="6898993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BB8EC-4120-6E46-A762-6FADFFF942CC}">
      <dsp:nvSpPr>
        <dsp:cNvPr id="0" name=""/>
        <dsp:cNvSpPr/>
      </dsp:nvSpPr>
      <dsp:spPr>
        <a:xfrm>
          <a:off x="359528" y="232989"/>
          <a:ext cx="5319867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Повсеместная установка индивидуальных тепловых пунктов</a:t>
          </a:r>
          <a:endParaRPr lang="ru-RU" sz="1400" kern="1200" dirty="0"/>
        </a:p>
      </dsp:txBody>
      <dsp:txXfrm>
        <a:off x="359528" y="232989"/>
        <a:ext cx="5319867" cy="465773"/>
      </dsp:txXfrm>
    </dsp:sp>
    <dsp:sp modelId="{82B7EC32-CA20-2947-8EB4-C391A6AD00DF}">
      <dsp:nvSpPr>
        <dsp:cNvPr id="0" name=""/>
        <dsp:cNvSpPr/>
      </dsp:nvSpPr>
      <dsp:spPr>
        <a:xfrm>
          <a:off x="68420" y="174767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AA05C-DE40-A947-BACB-D736AF512EF5}">
      <dsp:nvSpPr>
        <dsp:cNvPr id="0" name=""/>
        <dsp:cNvSpPr/>
      </dsp:nvSpPr>
      <dsp:spPr>
        <a:xfrm>
          <a:off x="781328" y="932058"/>
          <a:ext cx="4898068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Переход к независимой схеме теплоснабжения</a:t>
          </a:r>
          <a:endParaRPr lang="ru-RU" sz="1400" kern="1200" dirty="0"/>
        </a:p>
      </dsp:txBody>
      <dsp:txXfrm>
        <a:off x="781328" y="932058"/>
        <a:ext cx="4898068" cy="465773"/>
      </dsp:txXfrm>
    </dsp:sp>
    <dsp:sp modelId="{C3EE2E1F-F7E2-4A4B-8D05-B02C0D5A01D0}">
      <dsp:nvSpPr>
        <dsp:cNvPr id="0" name=""/>
        <dsp:cNvSpPr/>
      </dsp:nvSpPr>
      <dsp:spPr>
        <a:xfrm>
          <a:off x="490220" y="873837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B4F46-9F17-F84E-ABD6-D3C2E89621A8}">
      <dsp:nvSpPr>
        <dsp:cNvPr id="0" name=""/>
        <dsp:cNvSpPr/>
      </dsp:nvSpPr>
      <dsp:spPr>
        <a:xfrm>
          <a:off x="1012472" y="1630615"/>
          <a:ext cx="4666924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Количественное (смешанное) регулирование нагрузок</a:t>
          </a:r>
          <a:endParaRPr lang="ru-RU" sz="1400" kern="1200" dirty="0"/>
        </a:p>
      </dsp:txBody>
      <dsp:txXfrm>
        <a:off x="1012472" y="1630615"/>
        <a:ext cx="4666924" cy="465773"/>
      </dsp:txXfrm>
    </dsp:sp>
    <dsp:sp modelId="{9F2EEB51-2427-C54D-9B82-F9C9C619F473}">
      <dsp:nvSpPr>
        <dsp:cNvPr id="0" name=""/>
        <dsp:cNvSpPr/>
      </dsp:nvSpPr>
      <dsp:spPr>
        <a:xfrm>
          <a:off x="721364" y="1572394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C3D89-61D7-8E41-BDEC-73D56D4D098B}">
      <dsp:nvSpPr>
        <dsp:cNvPr id="0" name=""/>
        <dsp:cNvSpPr/>
      </dsp:nvSpPr>
      <dsp:spPr>
        <a:xfrm>
          <a:off x="1086274" y="2329685"/>
          <a:ext cx="4593122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Переход на более низкий температурный график</a:t>
          </a:r>
          <a:endParaRPr lang="ru-RU" sz="1400" kern="1200" dirty="0"/>
        </a:p>
      </dsp:txBody>
      <dsp:txXfrm>
        <a:off x="1086274" y="2329685"/>
        <a:ext cx="4593122" cy="465773"/>
      </dsp:txXfrm>
    </dsp:sp>
    <dsp:sp modelId="{A75E0A8A-6083-2E48-B6EF-C5A9101E029E}">
      <dsp:nvSpPr>
        <dsp:cNvPr id="0" name=""/>
        <dsp:cNvSpPr/>
      </dsp:nvSpPr>
      <dsp:spPr>
        <a:xfrm>
          <a:off x="795166" y="2271463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40E9F-3C5E-4D41-B560-780F2667CCD5}">
      <dsp:nvSpPr>
        <dsp:cNvPr id="0" name=""/>
        <dsp:cNvSpPr/>
      </dsp:nvSpPr>
      <dsp:spPr>
        <a:xfrm>
          <a:off x="1012472" y="3028755"/>
          <a:ext cx="4666924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Замена арматуры и перекладка сетей теплоснабжения</a:t>
          </a:r>
          <a:endParaRPr lang="ru-RU" sz="1400" kern="1200" dirty="0"/>
        </a:p>
      </dsp:txBody>
      <dsp:txXfrm>
        <a:off x="1012472" y="3028755"/>
        <a:ext cx="4666924" cy="465773"/>
      </dsp:txXfrm>
    </dsp:sp>
    <dsp:sp modelId="{4051F120-6173-3A40-B46A-1CC3104836E0}">
      <dsp:nvSpPr>
        <dsp:cNvPr id="0" name=""/>
        <dsp:cNvSpPr/>
      </dsp:nvSpPr>
      <dsp:spPr>
        <a:xfrm>
          <a:off x="721364" y="2970533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29760-6580-ED4A-BB7A-81B280982064}">
      <dsp:nvSpPr>
        <dsp:cNvPr id="0" name=""/>
        <dsp:cNvSpPr/>
      </dsp:nvSpPr>
      <dsp:spPr>
        <a:xfrm>
          <a:off x="781328" y="3727312"/>
          <a:ext cx="4898068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Модернизация источников теплоснабжения</a:t>
          </a:r>
          <a:endParaRPr lang="ru-RU" sz="1400" kern="1200" dirty="0"/>
        </a:p>
      </dsp:txBody>
      <dsp:txXfrm>
        <a:off x="781328" y="3727312"/>
        <a:ext cx="4898068" cy="465773"/>
      </dsp:txXfrm>
    </dsp:sp>
    <dsp:sp modelId="{58DC2714-E6E1-D94E-A61E-AF2C74C8BC2D}">
      <dsp:nvSpPr>
        <dsp:cNvPr id="0" name=""/>
        <dsp:cNvSpPr/>
      </dsp:nvSpPr>
      <dsp:spPr>
        <a:xfrm>
          <a:off x="490220" y="3669090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C93B2-9EA9-AD4C-9E90-1E5CBC164180}">
      <dsp:nvSpPr>
        <dsp:cNvPr id="0" name=""/>
        <dsp:cNvSpPr/>
      </dsp:nvSpPr>
      <dsp:spPr>
        <a:xfrm>
          <a:off x="359528" y="4426381"/>
          <a:ext cx="5319867" cy="465773"/>
        </a:xfrm>
        <a:prstGeom prst="rect">
          <a:avLst/>
        </a:prstGeom>
        <a:solidFill>
          <a:srgbClr val="256D8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Энергетический сервис в жилом фонде</a:t>
          </a:r>
          <a:endParaRPr lang="ru-RU" sz="1400" kern="1200" dirty="0"/>
        </a:p>
      </dsp:txBody>
      <dsp:txXfrm>
        <a:off x="359528" y="4426381"/>
        <a:ext cx="5319867" cy="465773"/>
      </dsp:txXfrm>
    </dsp:sp>
    <dsp:sp modelId="{DB5CAFE8-91C6-6241-8B1F-3F1A2CF935C7}">
      <dsp:nvSpPr>
        <dsp:cNvPr id="0" name=""/>
        <dsp:cNvSpPr/>
      </dsp:nvSpPr>
      <dsp:spPr>
        <a:xfrm>
          <a:off x="68420" y="4368160"/>
          <a:ext cx="582216" cy="582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256D8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AEFED-1348-DC4E-8939-3BB3D6616740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7044D-A4B6-DC49-974C-0E6397CBE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02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7044D-A4B6-DC49-974C-0E6397CBE2A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6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19/11/14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 rotWithShape="1">
          <a:blip r:embed="rId3"/>
          <a:srcRect l="387" t="-43067" r="-387" b="12511"/>
          <a:stretch/>
        </p:blipFill>
        <p:spPr>
          <a:xfrm>
            <a:off x="14691" y="-502983"/>
            <a:ext cx="9144000" cy="6956319"/>
          </a:xfrm>
          <a:prstGeom prst="rect">
            <a:avLst/>
          </a:prstGeom>
        </p:spPr>
      </p:pic>
      <p:pic>
        <p:nvPicPr>
          <p:cNvPr id="5" name="Picture 2" descr="C:\Users\Demidova\Desktop\лого_жкх_р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" y="44624"/>
            <a:ext cx="1897138" cy="10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1520" y="-27384"/>
            <a:ext cx="9144000" cy="1053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solidFill>
                  <a:srgbClr val="002060"/>
                </a:solidFill>
                <a:latin typeface="Calibri"/>
                <a:ea typeface="ＭＳ Ｐゴシック" charset="0"/>
                <a:cs typeface="Calibri"/>
              </a:defRPr>
            </a:lvl1pPr>
          </a:lstStyle>
          <a:p>
            <a:pPr algn="ctr"/>
            <a:r>
              <a:rPr lang="ru-RU" sz="1600" b="1" dirty="0">
                <a:solidFill>
                  <a:srgbClr val="256D84"/>
                </a:solidFill>
                <a:latin typeface="+mn-lt"/>
                <a:ea typeface="+mn-ea"/>
                <a:cs typeface="+mn-cs"/>
              </a:rPr>
              <a:t>Некоммерческое партнерство содействия развитию</a:t>
            </a:r>
          </a:p>
          <a:p>
            <a:pPr algn="ctr"/>
            <a:r>
              <a:rPr lang="ru-RU" sz="1600" b="1" dirty="0">
                <a:solidFill>
                  <a:srgbClr val="256D84"/>
                </a:solidFill>
                <a:latin typeface="+mn-lt"/>
                <a:ea typeface="+mn-ea"/>
                <a:cs typeface="+mn-cs"/>
              </a:rPr>
              <a:t>жилищно-коммунального хозяйства «Развитие»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7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a typeface="ＭＳ Ｐゴシック" charset="0"/>
                <a:cs typeface="Calibri"/>
              </a:rPr>
              <a:t>НОВАЯ МОДЕЛЬ РЫНКА И ЭНЕРГОЭФФЕКТИВНОСТЬ</a:t>
            </a:r>
          </a:p>
          <a:p>
            <a:pPr algn="ctr"/>
            <a:r>
              <a:rPr lang="ru-RU" sz="20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Алексей Макрушин</a:t>
            </a:r>
            <a:endParaRPr lang="ru-RU" sz="2000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5333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Москва, </a:t>
            </a:r>
            <a:r>
              <a:rPr lang="ru-RU" sz="1600" smtClean="0">
                <a:solidFill>
                  <a:srgbClr val="C0102D"/>
                </a:solidFill>
                <a:ea typeface="ＭＳ Ｐゴシック" charset="0"/>
                <a:cs typeface="Calibri"/>
              </a:rPr>
              <a:t>20 ноября </a:t>
            </a:r>
            <a:r>
              <a:rPr lang="ru-RU" sz="1600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2014 г.</a:t>
            </a:r>
            <a:endParaRPr lang="ru-RU" sz="1600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03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120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МОДЕЛЬ РЫНКА ТЕПЛОВОЙ ЭНЕРГИИ ДОЛЖНА БЫТЬ СПРАВЕДЛИВА ПО ОТНОШЕНИЮ КО ВСЕМ УЧАСТНИКАМ</a:t>
            </a:r>
          </a:p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ПРИ ПЕРЕХОДЕ К НОВОЙ МОДЕЛИ РЫНКА НУЖНА НЕ РЕВОЛЮЦИЯ, А ЭВОЛЮЦИЯ</a:t>
            </a:r>
            <a:endParaRPr lang="ru-RU" sz="1400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ПРАКТИЧЕСКИЕ ВОПРОСЫ К НОВОЙ МОДЕЛИ РЫНКА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908720"/>
            <a:ext cx="4752528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56D84"/>
                </a:solidFill>
              </a:rPr>
              <a:t>ЧТО ПРОИЗОЙДЕТ, ЕСЛИ </a:t>
            </a:r>
            <a:r>
              <a:rPr lang="ru-RU" sz="1400" b="1" dirty="0" smtClean="0">
                <a:solidFill>
                  <a:srgbClr val="256D84"/>
                </a:solidFill>
              </a:rPr>
              <a:t>ГЕНЕРАТОРЫ СТАНУТ ЕТО?</a:t>
            </a:r>
            <a:endParaRPr lang="ru-RU" sz="1400" b="1" dirty="0">
              <a:solidFill>
                <a:srgbClr val="256D84"/>
              </a:solidFill>
            </a:endParaRPr>
          </a:p>
          <a:p>
            <a:r>
              <a:rPr lang="ru-RU" sz="1400" dirty="0" smtClean="0">
                <a:solidFill>
                  <a:srgbClr val="256D84"/>
                </a:solidFill>
              </a:rPr>
              <a:t>Дробление системы на отдельные зоны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Неуправляемость системы в целом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Отвечает ли ЕТО за теплоснабжение своими активами?</a:t>
            </a:r>
            <a:endParaRPr lang="ru-RU" sz="1400" dirty="0">
              <a:solidFill>
                <a:srgbClr val="256D84"/>
              </a:solidFill>
            </a:endParaRPr>
          </a:p>
          <a:p>
            <a:endParaRPr lang="ru-RU" sz="1400" b="1" dirty="0">
              <a:solidFill>
                <a:srgbClr val="256D84"/>
              </a:solidFill>
            </a:endParaRPr>
          </a:p>
          <a:p>
            <a:r>
              <a:rPr lang="ru-RU" sz="1400" b="1" dirty="0" smtClean="0">
                <a:solidFill>
                  <a:srgbClr val="256D84"/>
                </a:solidFill>
              </a:rPr>
              <a:t>ЧТО ПРОИЗОЙДЕТ, ЕСЛИ УСТАНОВИТЬ ЕДИНЫЙ ТАРИФ </a:t>
            </a:r>
            <a:br>
              <a:rPr lang="ru-RU" sz="1400" b="1" dirty="0" smtClean="0">
                <a:solidFill>
                  <a:srgbClr val="256D84"/>
                </a:solidFill>
              </a:rPr>
            </a:br>
            <a:r>
              <a:rPr lang="ru-RU" sz="1400" b="1" dirty="0" smtClean="0">
                <a:solidFill>
                  <a:srgbClr val="256D84"/>
                </a:solidFill>
              </a:rPr>
              <a:t>НА ПРОИЗВОДСТВО ТЕПЛОВОЙ ЭНЕРГИИ И ЕДИНЫЙ ТАРИФ НА ПЕРЕДАЧУ ТЕПЛОВОЙ ЭНЕРГИИ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Маленькие муниципальные котельные станут банкротами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Кто будет нести их убытки?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Кто будет поставлять тепло в их зоне деятельности?</a:t>
            </a:r>
          </a:p>
          <a:p>
            <a:endParaRPr lang="ru-RU" sz="1400" dirty="0" smtClean="0">
              <a:solidFill>
                <a:srgbClr val="256D84"/>
              </a:solidFill>
            </a:endParaRPr>
          </a:p>
          <a:p>
            <a:r>
              <a:rPr lang="ru-RU" sz="1400" b="1" dirty="0" smtClean="0">
                <a:solidFill>
                  <a:srgbClr val="256D84"/>
                </a:solidFill>
              </a:rPr>
              <a:t>МОЖНО ЛИ ПРИМЕНЯТЬ АЛЬТКОТЕЛЬНУЮ В ГЕНЕРАЦИИ?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Да, ТЭЦ + магистральные сети = котельная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Решается проблема перехода на физический метод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Латвия: </a:t>
            </a:r>
            <a:r>
              <a:rPr lang="ru-RU" sz="1400" dirty="0" err="1" smtClean="0">
                <a:solidFill>
                  <a:srgbClr val="256D84"/>
                </a:solidFill>
              </a:rPr>
              <a:t>альткотельная</a:t>
            </a:r>
            <a:r>
              <a:rPr lang="ru-RU" sz="1400" dirty="0" smtClean="0">
                <a:solidFill>
                  <a:srgbClr val="256D84"/>
                </a:solidFill>
              </a:rPr>
              <a:t> применяется только для ТЭЦ</a:t>
            </a:r>
          </a:p>
          <a:p>
            <a:endParaRPr lang="ru-RU" sz="1400" dirty="0">
              <a:solidFill>
                <a:srgbClr val="256D84"/>
              </a:solidFill>
            </a:endParaRPr>
          </a:p>
          <a:p>
            <a:r>
              <a:rPr lang="ru-RU" sz="1400" b="1" dirty="0">
                <a:solidFill>
                  <a:srgbClr val="256D84"/>
                </a:solidFill>
              </a:rPr>
              <a:t>МОЖНО ЛИ ПРИМЕНЯТЬ АЛЬТКОТЕЛЬНУЮ В </a:t>
            </a:r>
            <a:r>
              <a:rPr lang="ru-RU" sz="1400" b="1" dirty="0" smtClean="0">
                <a:solidFill>
                  <a:srgbClr val="256D84"/>
                </a:solidFill>
              </a:rPr>
              <a:t>СЕТЯХ?</a:t>
            </a:r>
            <a:endParaRPr lang="ru-RU" sz="1400" b="1" dirty="0">
              <a:solidFill>
                <a:srgbClr val="256D84"/>
              </a:solidFill>
            </a:endParaRPr>
          </a:p>
          <a:p>
            <a:r>
              <a:rPr lang="ru-RU" sz="1400" dirty="0" smtClean="0">
                <a:solidFill>
                  <a:srgbClr val="256D84"/>
                </a:solidFill>
              </a:rPr>
              <a:t>Нет, сети крайне тяжело «</a:t>
            </a:r>
            <a:r>
              <a:rPr lang="ru-RU" sz="1400" dirty="0" err="1" smtClean="0">
                <a:solidFill>
                  <a:srgbClr val="256D84"/>
                </a:solidFill>
              </a:rPr>
              <a:t>отнормировать</a:t>
            </a:r>
            <a:r>
              <a:rPr lang="ru-RU" sz="1400" dirty="0" smtClean="0">
                <a:solidFill>
                  <a:srgbClr val="256D84"/>
                </a:solidFill>
              </a:rPr>
              <a:t>»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Основные инвестиции нужны именно в сети и их объем сильно различается для разных городов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«Договорные» отношения с генераторами приведут к непрерывным корпоративным войнам</a:t>
            </a:r>
            <a:endParaRPr lang="ru-RU" sz="1400" dirty="0">
              <a:solidFill>
                <a:srgbClr val="256D84"/>
              </a:solidFill>
            </a:endParaRPr>
          </a:p>
          <a:p>
            <a:endParaRPr lang="ru-RU" sz="1400" dirty="0">
              <a:solidFill>
                <a:srgbClr val="256D84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799752" y="3249240"/>
            <a:ext cx="540000" cy="540000"/>
          </a:xfrm>
          <a:prstGeom prst="ellipse">
            <a:avLst/>
          </a:prstGeom>
          <a:noFill/>
          <a:ln>
            <a:solidFill>
              <a:srgbClr val="256D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0" name="Овал 9"/>
          <p:cNvSpPr/>
          <p:nvPr/>
        </p:nvSpPr>
        <p:spPr>
          <a:xfrm>
            <a:off x="827584" y="3645224"/>
            <a:ext cx="1080120" cy="1080120"/>
          </a:xfrm>
          <a:prstGeom prst="ellipse">
            <a:avLst/>
          </a:prstGeom>
          <a:noFill/>
          <a:ln>
            <a:solidFill>
              <a:srgbClr val="256D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1979712" y="3573216"/>
            <a:ext cx="1800000" cy="1800000"/>
          </a:xfrm>
          <a:prstGeom prst="ellipse">
            <a:avLst/>
          </a:prstGeom>
          <a:noFill/>
          <a:ln>
            <a:solidFill>
              <a:srgbClr val="256D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997152"/>
            <a:ext cx="216024" cy="144016"/>
          </a:xfrm>
          <a:prstGeom prst="rect">
            <a:avLst/>
          </a:prstGeom>
          <a:gradFill flip="none" rotWithShape="1">
            <a:gsLst>
              <a:gs pos="0">
                <a:srgbClr val="C0102D"/>
              </a:gs>
              <a:gs pos="100000">
                <a:srgbClr val="F91237"/>
              </a:gs>
              <a:gs pos="80000">
                <a:srgbClr val="D4113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1845024"/>
            <a:ext cx="216024" cy="1296144"/>
          </a:xfrm>
          <a:prstGeom prst="rect">
            <a:avLst/>
          </a:prstGeom>
          <a:gradFill>
            <a:gsLst>
              <a:gs pos="0">
                <a:srgbClr val="256D84"/>
              </a:gs>
              <a:gs pos="80000">
                <a:srgbClr val="2C839F"/>
              </a:gs>
              <a:gs pos="100000">
                <a:srgbClr val="36A1C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3069160"/>
            <a:ext cx="216024" cy="432048"/>
          </a:xfrm>
          <a:prstGeom prst="rect">
            <a:avLst/>
          </a:prstGeom>
          <a:gradFill flip="none" rotWithShape="1">
            <a:gsLst>
              <a:gs pos="0">
                <a:srgbClr val="C0102D"/>
              </a:gs>
              <a:gs pos="100000">
                <a:srgbClr val="F91237"/>
              </a:gs>
              <a:gs pos="80000">
                <a:srgbClr val="D4113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565104"/>
            <a:ext cx="216024" cy="936104"/>
          </a:xfrm>
          <a:prstGeom prst="rect">
            <a:avLst/>
          </a:prstGeom>
          <a:gradFill>
            <a:gsLst>
              <a:gs pos="0">
                <a:srgbClr val="256D84"/>
              </a:gs>
              <a:gs pos="80000">
                <a:srgbClr val="2C839F"/>
              </a:gs>
              <a:gs pos="100000">
                <a:srgbClr val="36A1C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2853136"/>
            <a:ext cx="216024" cy="576064"/>
          </a:xfrm>
          <a:prstGeom prst="rect">
            <a:avLst/>
          </a:prstGeom>
          <a:gradFill flip="none" rotWithShape="1">
            <a:gsLst>
              <a:gs pos="0">
                <a:srgbClr val="C0102D"/>
              </a:gs>
              <a:gs pos="100000">
                <a:srgbClr val="F91237"/>
              </a:gs>
              <a:gs pos="80000">
                <a:srgbClr val="D4113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781128"/>
            <a:ext cx="216024" cy="648072"/>
          </a:xfrm>
          <a:prstGeom prst="rect">
            <a:avLst/>
          </a:prstGeom>
          <a:gradFill>
            <a:gsLst>
              <a:gs pos="0">
                <a:srgbClr val="256D84"/>
              </a:gs>
              <a:gs pos="80000">
                <a:srgbClr val="2C839F"/>
              </a:gs>
              <a:gs pos="100000">
                <a:srgbClr val="36A1C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733256"/>
            <a:ext cx="216024" cy="144016"/>
          </a:xfrm>
          <a:prstGeom prst="rect">
            <a:avLst/>
          </a:prstGeom>
          <a:gradFill flip="none" rotWithShape="1">
            <a:gsLst>
              <a:gs pos="0">
                <a:srgbClr val="C0102D"/>
              </a:gs>
              <a:gs pos="100000">
                <a:srgbClr val="F91237"/>
              </a:gs>
              <a:gs pos="80000">
                <a:srgbClr val="D4113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5517232"/>
            <a:ext cx="216024" cy="144016"/>
          </a:xfrm>
          <a:prstGeom prst="rect">
            <a:avLst/>
          </a:prstGeom>
          <a:gradFill>
            <a:gsLst>
              <a:gs pos="0">
                <a:srgbClr val="256D84"/>
              </a:gs>
              <a:gs pos="80000">
                <a:srgbClr val="2C839F"/>
              </a:gs>
              <a:gs pos="100000">
                <a:srgbClr val="36A1C4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45224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256D84"/>
                </a:solidFill>
              </a:rPr>
              <a:t>ТАРИФ НА ПРОИЗВОДСТВО ТЕПЛОВОЙ ЭНЕРГИИ</a:t>
            </a:r>
          </a:p>
          <a:p>
            <a:r>
              <a:rPr lang="ru-RU" sz="1400" dirty="0" smtClean="0">
                <a:solidFill>
                  <a:srgbClr val="256D84"/>
                </a:solidFill>
              </a:rPr>
              <a:t>ТАРИФ НА ПЕРЕДАЧУ ТЕПЛОВОЙ ЭНЕРГИИ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908720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56D84"/>
                </a:solidFill>
              </a:rPr>
              <a:t>СТРУКТУРА РАСХОДОВ НА ТЕПЛОСНАБЖЕНИЕ В ЗОНЕ ДЕЯТЕЛЬНОСТИ ТЭЦ, БОЛЬШОЙ КОТЕЛЬНОЙ И МАЛЕНЬКОЙ КОТЕЛЬНОЙ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2964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120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МОДЕРНИЗАЦИЮ НУЖНО НАЧИНАТЬ ОТ ПОТРЕБИТЕЛЯ, А НЕ ОТ ПРОИЗВОДИТЕЛЯ ТЕПЛОВОЙ ЭНЕРГИИ.</a:t>
            </a:r>
          </a:p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КАЖДЫЙ ГОД, ПОТЕРЯННЫЙ ДЛЯ МОДЕРНИЗАЦИИ, - ДЕНЬГИ, ПОТЕРЯННЫЕ «ТЕПЛОВИКАМИ»</a:t>
            </a:r>
            <a:endParaRPr lang="ru-RU" sz="1400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ТЕХНОЛОГИЧЕСКИ ЭФФЕКТИВНОЕ ТЕПЛОСНАБЖЕНИЕ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5098040"/>
              </p:ext>
            </p:extLst>
          </p:nvPr>
        </p:nvGraphicFramePr>
        <p:xfrm>
          <a:off x="107504" y="896144"/>
          <a:ext cx="5747817" cy="51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крывающая фигурная скобка 2"/>
          <p:cNvSpPr/>
          <p:nvPr/>
        </p:nvSpPr>
        <p:spPr>
          <a:xfrm>
            <a:off x="5868144" y="1052736"/>
            <a:ext cx="144016" cy="1296144"/>
          </a:xfrm>
          <a:prstGeom prst="rightBrac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акрывающая фигурная скобка 12"/>
          <p:cNvSpPr/>
          <p:nvPr/>
        </p:nvSpPr>
        <p:spPr>
          <a:xfrm>
            <a:off x="5868144" y="2492896"/>
            <a:ext cx="144016" cy="1944216"/>
          </a:xfrm>
          <a:prstGeom prst="rightBrac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акрывающая фигурная скобка 13"/>
          <p:cNvSpPr/>
          <p:nvPr/>
        </p:nvSpPr>
        <p:spPr>
          <a:xfrm>
            <a:off x="5868144" y="4581128"/>
            <a:ext cx="144016" cy="1296144"/>
          </a:xfrm>
          <a:prstGeom prst="rightBrac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112474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56D84"/>
                </a:solidFill>
              </a:rPr>
              <a:t>Эффект – падение отпуска тепловой энергии и возможность перехода к более эффективным технологическим режимам.</a:t>
            </a:r>
          </a:p>
          <a:p>
            <a:r>
              <a:rPr lang="ru-RU" sz="1200" dirty="0" smtClean="0">
                <a:solidFill>
                  <a:srgbClr val="C0102D"/>
                </a:solidFill>
              </a:rPr>
              <a:t>Технологически эффективную систему теплоснабжения нельзя построить не реализовав первый этап.</a:t>
            </a:r>
            <a:endParaRPr lang="ru-RU" sz="1200" dirty="0">
              <a:solidFill>
                <a:srgbClr val="C0102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2564904"/>
            <a:ext cx="302433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56D84"/>
                </a:solidFill>
              </a:rPr>
              <a:t>Эффекты - снижение аварийности,</a:t>
            </a:r>
          </a:p>
          <a:p>
            <a:r>
              <a:rPr lang="ru-RU" sz="1200" dirty="0" smtClean="0">
                <a:solidFill>
                  <a:srgbClr val="256D84"/>
                </a:solidFill>
              </a:rPr>
              <a:t>снижение потерь тепловой энергии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и теплоносителя, снижение расхода электрической энергии.</a:t>
            </a:r>
          </a:p>
          <a:p>
            <a:r>
              <a:rPr lang="ru-RU" sz="1200" dirty="0" smtClean="0">
                <a:solidFill>
                  <a:srgbClr val="256D84"/>
                </a:solidFill>
              </a:rPr>
              <a:t>При перекладке сетей существенная экономия на материалах (более низкие температуры и колебания температур),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а также за счет уменьшения диаметра сетей (за счет снижения отпуска).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4604935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256D84"/>
                </a:solidFill>
              </a:rPr>
              <a:t>Строительство и модернизацию источников необходимо проводить с учетом снижения полезного отпуска.</a:t>
            </a:r>
          </a:p>
          <a:p>
            <a:r>
              <a:rPr lang="ru-RU" sz="1200" dirty="0" smtClean="0">
                <a:solidFill>
                  <a:srgbClr val="256D84"/>
                </a:solidFill>
              </a:rPr>
              <a:t>Энергетический сервис экономически более эффективен, чем строительство новых источников тепловой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401693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120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БЕЗ РЕШЕНИЯ ПРОБЛЕМЫ ЭНЕРГОЭФФЕКТИВНОСТИ РЕШИТЬ ЗАДАЧУ ПОВЫШЕНИЯ ТАРИФОВ НЕВОЗМОЖНО.</a:t>
            </a:r>
          </a:p>
          <a:p>
            <a:pPr algn="ctr"/>
            <a:r>
              <a:rPr lang="ru-RU" sz="1400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ПРОСТО ТАРИФ АЛЬТЕРНАТИВНОЙ КОТЕЛЬНОЙ БУДЕТ ОЧЕНЬ НИЗКИМ</a:t>
            </a:r>
            <a:endParaRPr lang="ru-RU" sz="1400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ТАРИФЫ И ЭФФЕКТИВНОСТЬ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5856" y="1168292"/>
            <a:ext cx="5688632" cy="470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C0102D"/>
                </a:solidFill>
              </a:rPr>
              <a:t>И ПОТРЕБИТЕЛИ, И ПРОИЗВОДИТЕЛИ ХОТЕЛИ БЫ ИМЕТЬ СИСТЕМУ ТЕПЛОСНАБЖЕНИЯ КАК В ХЕЛЬСИНКИ, А НЕ КАК В ЧЕЛЯБИНСКЕ – ЧТО МЕШАЕТ?</a:t>
            </a:r>
          </a:p>
          <a:p>
            <a:endParaRPr lang="ru-RU" sz="1200" dirty="0">
              <a:solidFill>
                <a:srgbClr val="C0102D"/>
              </a:solidFill>
            </a:endParaRPr>
          </a:p>
          <a:p>
            <a:r>
              <a:rPr lang="ru-RU" sz="1200" dirty="0" smtClean="0">
                <a:solidFill>
                  <a:srgbClr val="256D84"/>
                </a:solidFill>
              </a:rPr>
              <a:t>ПОЗИЦИЯ ПРОИЗВОДИТЕЛЕЙ – ДАВАЙТЕ ПОДНИМЕМ ЦЕНЫ ДО УРОВНЯ ХЕЛЬСИНКИ, ТОГДА ПОТРЕБИТЕЛИ БУДУТ САМИ ЭКОНОМИТЬ ТЕПЛОВУЮ ЭНЕРГИЮ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энергоэффективность приносит убытки;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рост тарифов не ведет к росту энергоэффективности;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без участия ЕТО энергетической эффективности не достичь</a:t>
            </a:r>
          </a:p>
          <a:p>
            <a:endParaRPr lang="ru-RU" sz="1200" dirty="0">
              <a:solidFill>
                <a:srgbClr val="256D84"/>
              </a:solidFill>
            </a:endParaRPr>
          </a:p>
          <a:p>
            <a:r>
              <a:rPr lang="ru-RU" sz="1200" dirty="0" smtClean="0">
                <a:solidFill>
                  <a:srgbClr val="256D84"/>
                </a:solidFill>
              </a:rPr>
              <a:t>ПОЗИЦИЯ ПОТРЕБИТЕЛЕЙ – МЫ УЖЕ ПЛАТИМ КАК В ЕВРОПЕ,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ОНИ ПРОСТО ХОТЯТ СВОРОВАТЬ ПОБОЛЬШЕ ДЕНЕГ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угрозы, что без роста тарифов все пропадет, не действуют;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потребитель не видит, что что-то меняется кроме цены;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законодательные ограничения для роста тарифов;</a:t>
            </a:r>
          </a:p>
          <a:p>
            <a:r>
              <a:rPr lang="ru-RU" sz="1200" dirty="0">
                <a:solidFill>
                  <a:srgbClr val="256D84"/>
                </a:solidFill>
              </a:rPr>
              <a:t>	</a:t>
            </a:r>
            <a:r>
              <a:rPr lang="ru-RU" sz="1200" dirty="0" smtClean="0">
                <a:solidFill>
                  <a:srgbClr val="256D84"/>
                </a:solidFill>
              </a:rPr>
              <a:t>власть все больше слышит избирателей, а не «тепловиков»</a:t>
            </a:r>
          </a:p>
          <a:p>
            <a:endParaRPr lang="ru-RU" sz="1200" dirty="0" smtClean="0">
              <a:solidFill>
                <a:srgbClr val="256D84"/>
              </a:solidFill>
            </a:endParaRPr>
          </a:p>
          <a:p>
            <a:r>
              <a:rPr lang="ru-RU" sz="1200" dirty="0" smtClean="0">
                <a:solidFill>
                  <a:srgbClr val="C0102D"/>
                </a:solidFill>
              </a:rPr>
              <a:t>РЕШЕНИЕ ПРОБЛЕМЫ – МОДЕЛЬ «ЭНЕРГОСЕРВИСА»</a:t>
            </a:r>
          </a:p>
          <a:p>
            <a:r>
              <a:rPr lang="ru-RU" sz="1200" dirty="0" smtClean="0">
                <a:solidFill>
                  <a:srgbClr val="C0102D"/>
                </a:solidFill>
              </a:rPr>
              <a:t>	долгосрочное ценообразование – на 10 лет;	</a:t>
            </a:r>
          </a:p>
          <a:p>
            <a:r>
              <a:rPr lang="ru-RU" sz="1200" dirty="0" smtClean="0">
                <a:solidFill>
                  <a:srgbClr val="C0102D"/>
                </a:solidFill>
              </a:rPr>
              <a:t>	фиксация темпа роста выручки (платежа), а не тарифов;</a:t>
            </a:r>
          </a:p>
          <a:p>
            <a:r>
              <a:rPr lang="ru-RU" sz="1200" dirty="0">
                <a:solidFill>
                  <a:srgbClr val="C0102D"/>
                </a:solidFill>
              </a:rPr>
              <a:t>	</a:t>
            </a:r>
            <a:r>
              <a:rPr lang="ru-RU" sz="1200" dirty="0" smtClean="0">
                <a:solidFill>
                  <a:srgbClr val="C0102D"/>
                </a:solidFill>
              </a:rPr>
              <a:t>возможность зафиксировать рост платежа для каждого дома;</a:t>
            </a:r>
          </a:p>
          <a:p>
            <a:r>
              <a:rPr lang="ru-RU" sz="1200" dirty="0">
                <a:solidFill>
                  <a:srgbClr val="C0102D"/>
                </a:solidFill>
              </a:rPr>
              <a:t>	</a:t>
            </a:r>
            <a:r>
              <a:rPr lang="ru-RU" sz="1200" dirty="0" smtClean="0">
                <a:solidFill>
                  <a:srgbClr val="C0102D"/>
                </a:solidFill>
              </a:rPr>
              <a:t>способ преодолеть ограничения по плате граждан;</a:t>
            </a:r>
          </a:p>
          <a:p>
            <a:r>
              <a:rPr lang="ru-RU" sz="1200" dirty="0">
                <a:solidFill>
                  <a:srgbClr val="C0102D"/>
                </a:solidFill>
              </a:rPr>
              <a:t>	</a:t>
            </a:r>
            <a:r>
              <a:rPr lang="ru-RU" sz="1200" dirty="0" smtClean="0">
                <a:solidFill>
                  <a:srgbClr val="C0102D"/>
                </a:solidFill>
              </a:rPr>
              <a:t>сохранение всей экономии у теплоснабжающей организации;</a:t>
            </a:r>
          </a:p>
          <a:p>
            <a:r>
              <a:rPr lang="ru-RU" sz="1200" dirty="0">
                <a:solidFill>
                  <a:srgbClr val="C0102D"/>
                </a:solidFill>
              </a:rPr>
              <a:t>	</a:t>
            </a:r>
            <a:r>
              <a:rPr lang="ru-RU" sz="1200" dirty="0" smtClean="0">
                <a:solidFill>
                  <a:srgbClr val="C0102D"/>
                </a:solidFill>
              </a:rPr>
              <a:t>опережающий рост тарифов при снижении отпуска тепла;</a:t>
            </a:r>
          </a:p>
          <a:p>
            <a:r>
              <a:rPr lang="ru-RU" sz="1200" dirty="0" smtClean="0">
                <a:solidFill>
                  <a:srgbClr val="C0102D"/>
                </a:solidFill>
              </a:rPr>
              <a:t>	предел для роста тарифов – «альтернативная котельная»</a:t>
            </a:r>
          </a:p>
          <a:p>
            <a:endParaRPr lang="ru-RU" sz="1200" dirty="0" smtClean="0">
              <a:solidFill>
                <a:srgbClr val="256D84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87624" y="1628800"/>
            <a:ext cx="72000" cy="72000"/>
          </a:xfrm>
          <a:prstGeom prst="ellipse">
            <a:avLst/>
          </a:prstGeom>
          <a:solidFill>
            <a:srgbClr val="C0102D"/>
          </a:soli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3528" y="3212976"/>
            <a:ext cx="2736304" cy="0"/>
          </a:xfrm>
          <a:prstGeom prst="line">
            <a:avLst/>
          </a:prstGeom>
          <a:ln w="12700">
            <a:solidFill>
              <a:srgbClr val="256D8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1560570" y="3868802"/>
            <a:ext cx="868801" cy="5467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23528" y="3888280"/>
            <a:ext cx="2736304" cy="1844976"/>
          </a:xfrm>
          <a:prstGeom prst="rect">
            <a:avLst/>
          </a:prstGeom>
          <a:noFill/>
          <a:ln>
            <a:solidFill>
              <a:srgbClr val="256D8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rgbClr val="256D84"/>
              </a:solidFill>
            </a:endParaRPr>
          </a:p>
          <a:p>
            <a:pPr algn="ctr"/>
            <a:endParaRPr lang="ru-RU" sz="1300" dirty="0">
              <a:solidFill>
                <a:srgbClr val="256D84"/>
              </a:solidFill>
            </a:endParaRPr>
          </a:p>
          <a:p>
            <a:pPr algn="ctr"/>
            <a:r>
              <a:rPr lang="ru-RU" sz="1200" dirty="0" smtClean="0">
                <a:solidFill>
                  <a:srgbClr val="256D84"/>
                </a:solidFill>
              </a:rPr>
              <a:t>В Челябинске и Хельсинки жители многоквартирных домов платят сопоставимые суммы за отопление.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В Хельсинки тарифы значительно выше, а потребление ниже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чем в Челябинске.</a:t>
            </a:r>
          </a:p>
          <a:p>
            <a:pPr algn="ctr"/>
            <a:r>
              <a:rPr lang="ru-RU" sz="1200" dirty="0" smtClean="0">
                <a:solidFill>
                  <a:srgbClr val="256D84"/>
                </a:solidFill>
              </a:rPr>
              <a:t>В Хельсинки бизнес прибыльный, </a:t>
            </a:r>
            <a:br>
              <a:rPr lang="ru-RU" sz="1200" dirty="0" smtClean="0">
                <a:solidFill>
                  <a:srgbClr val="256D84"/>
                </a:solidFill>
              </a:rPr>
            </a:br>
            <a:r>
              <a:rPr lang="ru-RU" sz="1200" dirty="0" smtClean="0">
                <a:solidFill>
                  <a:srgbClr val="256D84"/>
                </a:solidFill>
              </a:rPr>
              <a:t>а в Челябинске – убыточный.</a:t>
            </a:r>
          </a:p>
          <a:p>
            <a:pPr algn="ctr"/>
            <a:endParaRPr lang="ru-RU" sz="1200" dirty="0">
              <a:solidFill>
                <a:srgbClr val="256D84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1528" y="3600280"/>
            <a:ext cx="2160000" cy="504000"/>
          </a:xfrm>
          <a:prstGeom prst="rect">
            <a:avLst/>
          </a:prstGeom>
          <a:solidFill>
            <a:srgbClr val="256D84"/>
          </a:solidFill>
          <a:ln>
            <a:solidFill>
              <a:srgbClr val="256D8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ЧЕЛЯБИНСК ПРОТИВ ХЕЛЬСИНКИ</a:t>
            </a:r>
            <a:endParaRPr lang="ru-RU" sz="14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323528" y="1196752"/>
            <a:ext cx="0" cy="2016224"/>
          </a:xfrm>
          <a:prstGeom prst="line">
            <a:avLst/>
          </a:prstGeom>
          <a:ln w="12700">
            <a:solidFill>
              <a:srgbClr val="256D84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411760" y="3212976"/>
            <a:ext cx="720080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rgbClr val="256D84"/>
                </a:solidFill>
              </a:rPr>
              <a:t>Тариф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908720"/>
            <a:ext cx="1152128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1200" dirty="0" smtClean="0">
                <a:solidFill>
                  <a:srgbClr val="256D84"/>
                </a:solidFill>
              </a:rPr>
              <a:t>Потребление</a:t>
            </a:r>
          </a:p>
        </p:txBody>
      </p:sp>
      <p:sp>
        <p:nvSpPr>
          <p:cNvPr id="43" name="Овал 42"/>
          <p:cNvSpPr/>
          <p:nvPr/>
        </p:nvSpPr>
        <p:spPr>
          <a:xfrm>
            <a:off x="2051728" y="2420888"/>
            <a:ext cx="72000" cy="72000"/>
          </a:xfrm>
          <a:prstGeom prst="ellipse">
            <a:avLst/>
          </a:prstGeom>
          <a:solidFill>
            <a:srgbClr val="C0102D"/>
          </a:solidFill>
          <a:ln>
            <a:solidFill>
              <a:srgbClr val="C010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50"/>
          </a:p>
        </p:txBody>
      </p:sp>
      <p:sp>
        <p:nvSpPr>
          <p:cNvPr id="45" name="Прямоугольник 44"/>
          <p:cNvSpPr/>
          <p:nvPr/>
        </p:nvSpPr>
        <p:spPr>
          <a:xfrm>
            <a:off x="611560" y="1340768"/>
            <a:ext cx="1152128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solidFill>
                  <a:srgbClr val="256D84"/>
                </a:solidFill>
              </a:rPr>
              <a:t>ЧЕЛЯБИНСК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763688" y="2492896"/>
            <a:ext cx="1152128" cy="288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200" dirty="0" smtClean="0">
                <a:solidFill>
                  <a:srgbClr val="256D84"/>
                </a:solidFill>
              </a:rPr>
              <a:t>ХЕЛЬСИНКИ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224615" y="1663200"/>
            <a:ext cx="900000" cy="0"/>
          </a:xfrm>
          <a:prstGeom prst="line">
            <a:avLst/>
          </a:prstGeom>
          <a:ln w="12700">
            <a:solidFill>
              <a:srgbClr val="C0102D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051720" y="1441312"/>
            <a:ext cx="1080120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00" dirty="0" smtClean="0">
                <a:solidFill>
                  <a:srgbClr val="C0102D"/>
                </a:solidFill>
              </a:rPr>
              <a:t>Альтернативная котельная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24000" y="1663200"/>
            <a:ext cx="0" cy="792000"/>
          </a:xfrm>
          <a:prstGeom prst="line">
            <a:avLst/>
          </a:prstGeom>
          <a:ln w="12700">
            <a:solidFill>
              <a:srgbClr val="C0102D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683568" y="2420888"/>
            <a:ext cx="1080120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dirty="0" smtClean="0">
                <a:solidFill>
                  <a:srgbClr val="C0102D"/>
                </a:solidFill>
              </a:rPr>
              <a:t>Энерго-эффективность</a:t>
            </a:r>
          </a:p>
        </p:txBody>
      </p:sp>
      <p:cxnSp>
        <p:nvCxnSpPr>
          <p:cNvPr id="54" name="Прямая соединительная линия 53"/>
          <p:cNvCxnSpPr>
            <a:stCxn id="19" idx="5"/>
            <a:endCxn id="43" idx="1"/>
          </p:cNvCxnSpPr>
          <p:nvPr/>
        </p:nvCxnSpPr>
        <p:spPr>
          <a:xfrm>
            <a:off x="1249080" y="1690256"/>
            <a:ext cx="813192" cy="741176"/>
          </a:xfrm>
          <a:prstGeom prst="line">
            <a:avLst/>
          </a:prstGeom>
          <a:ln w="12700">
            <a:solidFill>
              <a:srgbClr val="C0102D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1763688" y="1988840"/>
            <a:ext cx="100811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00" dirty="0" smtClean="0">
                <a:solidFill>
                  <a:srgbClr val="C0102D"/>
                </a:solidFill>
              </a:rPr>
              <a:t>Энергосервис</a:t>
            </a:r>
          </a:p>
        </p:txBody>
      </p:sp>
    </p:spTree>
    <p:extLst>
      <p:ext uri="{BB962C8B-B14F-4D97-AF65-F5344CB8AC3E}">
        <p14:creationId xmlns:p14="http://schemas.microsoft.com/office/powerpoint/2010/main" val="181753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256D84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327</Words>
  <Application>Microsoft Macintosh PowerPoint</Application>
  <PresentationFormat>Экран (4:3)</PresentationFormat>
  <Paragraphs>87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Алексей Макрушин</cp:lastModifiedBy>
  <cp:revision>528</cp:revision>
  <cp:lastPrinted>2014-05-13T11:59:37Z</cp:lastPrinted>
  <dcterms:created xsi:type="dcterms:W3CDTF">2014-04-17T12:37:47Z</dcterms:created>
  <dcterms:modified xsi:type="dcterms:W3CDTF">2014-11-19T11:30:37Z</dcterms:modified>
</cp:coreProperties>
</file>