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B44B13-30FD-436C-923E-FE46D59B766D}" type="datetimeFigureOut">
              <a:rPr lang="ru-RU" smtClean="0"/>
              <a:t>01.12.2014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8975AE-544E-4235-B99E-D467EF2EDC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9304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F32AEB-C7B8-4137-A17D-C5F2DD9F0386}" type="datetimeFigureOut">
              <a:rPr lang="ru-RU" smtClean="0"/>
              <a:t>01.12.2014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574BB9-440F-4E45-B1F5-9FB5D94A6F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025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uk-UA" smtClean="0">
              <a:cs typeface="Arial" charset="0"/>
            </a:endParaRPr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6242CC4-28B8-4913-BA94-4479EAA629FA}" type="slidenum">
              <a:rPr lang="ru-RU">
                <a:latin typeface="Calibri" pitchFamily="34" charset="0"/>
              </a:rPr>
              <a:pPr eaLnBrk="1" hangingPunct="1"/>
              <a:t>2</a:t>
            </a:fld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uk-UA" smtClean="0">
              <a:cs typeface="Arial" charset="0"/>
            </a:endParaRPr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6242CC4-28B8-4913-BA94-4479EAA629FA}" type="slidenum">
              <a:rPr lang="ru-RU">
                <a:latin typeface="Calibri" pitchFamily="34" charset="0"/>
              </a:rPr>
              <a:pPr eaLnBrk="1" hangingPunct="1"/>
              <a:t>3</a:t>
            </a:fld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uk-UA" smtClean="0">
              <a:cs typeface="Arial" charset="0"/>
            </a:endParaRPr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6242CC4-28B8-4913-BA94-4479EAA629FA}" type="slidenum">
              <a:rPr lang="ru-RU">
                <a:latin typeface="Calibri" pitchFamily="34" charset="0"/>
              </a:rPr>
              <a:pPr eaLnBrk="1" hangingPunct="1"/>
              <a:t>4</a:t>
            </a:fld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uk-UA" smtClean="0">
              <a:cs typeface="Arial" charset="0"/>
            </a:endParaRPr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6242CC4-28B8-4913-BA94-4479EAA629FA}" type="slidenum">
              <a:rPr lang="ru-RU">
                <a:latin typeface="Calibri" pitchFamily="34" charset="0"/>
              </a:rPr>
              <a:pPr eaLnBrk="1" hangingPunct="1"/>
              <a:t>5</a:t>
            </a:fld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uk-UA" smtClean="0">
              <a:cs typeface="Arial" charset="0"/>
            </a:endParaRPr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6242CC4-28B8-4913-BA94-4479EAA629FA}" type="slidenum">
              <a:rPr lang="ru-RU">
                <a:latin typeface="Calibri" pitchFamily="34" charset="0"/>
              </a:rPr>
              <a:pPr eaLnBrk="1" hangingPunct="1"/>
              <a:t>6</a:t>
            </a:fld>
            <a:endParaRPr lang="ru-RU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C90B-A18A-4531-A286-A2DDB2564DA2}" type="datetimeFigureOut">
              <a:rPr lang="ru-RU" smtClean="0"/>
              <a:t>01.12.2014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F48B-A291-48A2-A479-6E25FBC7B3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0422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C90B-A18A-4531-A286-A2DDB2564DA2}" type="datetimeFigureOut">
              <a:rPr lang="ru-RU" smtClean="0"/>
              <a:t>01.12.2014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F48B-A291-48A2-A479-6E25FBC7B3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92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C90B-A18A-4531-A286-A2DDB2564DA2}" type="datetimeFigureOut">
              <a:rPr lang="ru-RU" smtClean="0"/>
              <a:t>01.12.2014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F48B-A291-48A2-A479-6E25FBC7B3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945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6464300"/>
            <a:ext cx="9144000" cy="288925"/>
          </a:xfrm>
          <a:prstGeom prst="rect">
            <a:avLst/>
          </a:prstGeom>
          <a:gradFill>
            <a:gsLst>
              <a:gs pos="0">
                <a:srgbClr val="234680"/>
              </a:gs>
              <a:gs pos="40000">
                <a:srgbClr val="6D85AB"/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5" name="Picture 2" descr="L:\my docs\фриланс\презентации\Артамонов Руслан\руслан\Summa presentation 09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Прямая соединительная линия 5"/>
          <p:cNvCxnSpPr/>
          <p:nvPr userDrawn="1"/>
        </p:nvCxnSpPr>
        <p:spPr>
          <a:xfrm>
            <a:off x="900113" y="1588"/>
            <a:ext cx="0" cy="70167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58738"/>
            <a:ext cx="579437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 txBox="1">
            <a:spLocks/>
          </p:cNvSpPr>
          <p:nvPr userDrawn="1"/>
        </p:nvSpPr>
        <p:spPr bwMode="auto">
          <a:xfrm>
            <a:off x="120650" y="6484938"/>
            <a:ext cx="4143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20000"/>
              </a:spcBef>
              <a:defRPr/>
            </a:pPr>
            <a:r>
              <a:rPr kumimoji="0" lang="ru-RU" sz="1000" dirty="0" smtClean="0">
                <a:solidFill>
                  <a:schemeClr val="bg1"/>
                </a:solidFill>
                <a:latin typeface="Calibri" pitchFamily="34" charset="0"/>
                <a:ea typeface="MS PGothic" pitchFamily="34" charset="-128"/>
              </a:rPr>
              <a:t>Высшая школа экономики, Москва, 2014</a:t>
            </a:r>
            <a:endParaRPr lang="ru-RU" sz="1000" dirty="0" smtClean="0">
              <a:solidFill>
                <a:schemeClr val="bg1"/>
              </a:solidFill>
              <a:latin typeface="Myriad Pro" pitchFamily="34" charset="0"/>
              <a:ea typeface="MS PGothic" pitchFamily="34" charset="-128"/>
            </a:endParaRPr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10"/>
          </p:nvPr>
        </p:nvSpPr>
        <p:spPr>
          <a:xfrm>
            <a:off x="971426" y="178346"/>
            <a:ext cx="7993062" cy="514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baseline="0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11"/>
          </p:nvPr>
        </p:nvSpPr>
        <p:spPr>
          <a:xfrm>
            <a:off x="8489328" y="6464300"/>
            <a:ext cx="432048" cy="216024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200" b="0" baseline="0">
                <a:solidFill>
                  <a:srgbClr val="003F82"/>
                </a:solidFill>
                <a:latin typeface="Myriad Pro" pitchFamily="34" charset="0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55403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6464300"/>
            <a:ext cx="9144000" cy="288925"/>
          </a:xfrm>
          <a:prstGeom prst="rect">
            <a:avLst/>
          </a:prstGeom>
          <a:gradFill>
            <a:gsLst>
              <a:gs pos="0">
                <a:srgbClr val="234680"/>
              </a:gs>
              <a:gs pos="40000">
                <a:srgbClr val="6D85AB"/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5" name="Picture 2" descr="L:\my docs\фриланс\презентации\Артамонов Руслан\руслан\Summa presentation 09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Прямая соединительная линия 5"/>
          <p:cNvCxnSpPr/>
          <p:nvPr userDrawn="1"/>
        </p:nvCxnSpPr>
        <p:spPr>
          <a:xfrm>
            <a:off x="900113" y="1588"/>
            <a:ext cx="0" cy="70167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58738"/>
            <a:ext cx="579437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 txBox="1">
            <a:spLocks/>
          </p:cNvSpPr>
          <p:nvPr userDrawn="1"/>
        </p:nvSpPr>
        <p:spPr bwMode="auto">
          <a:xfrm>
            <a:off x="120650" y="6484938"/>
            <a:ext cx="4143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20000"/>
              </a:spcBef>
              <a:defRPr/>
            </a:pPr>
            <a:r>
              <a:rPr kumimoji="0" lang="ru-RU" sz="1000" dirty="0" smtClean="0">
                <a:solidFill>
                  <a:schemeClr val="bg1"/>
                </a:solidFill>
                <a:latin typeface="Calibri" pitchFamily="34" charset="0"/>
                <a:ea typeface="MS PGothic" pitchFamily="34" charset="-128"/>
              </a:rPr>
              <a:t>Высшая школа экономики, Москва, 2014</a:t>
            </a:r>
            <a:endParaRPr lang="ru-RU" sz="1000" dirty="0" smtClean="0">
              <a:solidFill>
                <a:schemeClr val="bg1"/>
              </a:solidFill>
              <a:latin typeface="Myriad Pro" pitchFamily="34" charset="0"/>
              <a:ea typeface="MS PGothic" pitchFamily="34" charset="-128"/>
            </a:endParaRPr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10"/>
          </p:nvPr>
        </p:nvSpPr>
        <p:spPr>
          <a:xfrm>
            <a:off x="971426" y="178346"/>
            <a:ext cx="7993062" cy="514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baseline="0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11"/>
          </p:nvPr>
        </p:nvSpPr>
        <p:spPr>
          <a:xfrm>
            <a:off x="8489328" y="6464300"/>
            <a:ext cx="432048" cy="216024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200" b="0" baseline="0">
                <a:solidFill>
                  <a:srgbClr val="003F82"/>
                </a:solidFill>
                <a:latin typeface="Myriad Pro" pitchFamily="34" charset="0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55403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6464300"/>
            <a:ext cx="9144000" cy="288925"/>
          </a:xfrm>
          <a:prstGeom prst="rect">
            <a:avLst/>
          </a:prstGeom>
          <a:gradFill>
            <a:gsLst>
              <a:gs pos="0">
                <a:srgbClr val="234680"/>
              </a:gs>
              <a:gs pos="40000">
                <a:srgbClr val="6D85AB"/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5" name="Picture 2" descr="L:\my docs\фриланс\презентации\Артамонов Руслан\руслан\Summa presentation 09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Прямая соединительная линия 5"/>
          <p:cNvCxnSpPr/>
          <p:nvPr userDrawn="1"/>
        </p:nvCxnSpPr>
        <p:spPr>
          <a:xfrm>
            <a:off x="900113" y="1588"/>
            <a:ext cx="0" cy="70167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58738"/>
            <a:ext cx="579437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 txBox="1">
            <a:spLocks/>
          </p:cNvSpPr>
          <p:nvPr userDrawn="1"/>
        </p:nvSpPr>
        <p:spPr bwMode="auto">
          <a:xfrm>
            <a:off x="120650" y="6484938"/>
            <a:ext cx="4143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20000"/>
              </a:spcBef>
              <a:defRPr/>
            </a:pPr>
            <a:r>
              <a:rPr kumimoji="0" lang="ru-RU" sz="1000" dirty="0" smtClean="0">
                <a:solidFill>
                  <a:schemeClr val="bg1"/>
                </a:solidFill>
                <a:latin typeface="Calibri" pitchFamily="34" charset="0"/>
                <a:ea typeface="MS PGothic" pitchFamily="34" charset="-128"/>
              </a:rPr>
              <a:t>Высшая школа экономики, Москва, 2014</a:t>
            </a:r>
            <a:endParaRPr lang="ru-RU" sz="1000" dirty="0" smtClean="0">
              <a:solidFill>
                <a:schemeClr val="bg1"/>
              </a:solidFill>
              <a:latin typeface="Myriad Pro" pitchFamily="34" charset="0"/>
              <a:ea typeface="MS PGothic" pitchFamily="34" charset="-128"/>
            </a:endParaRPr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10"/>
          </p:nvPr>
        </p:nvSpPr>
        <p:spPr>
          <a:xfrm>
            <a:off x="971426" y="178346"/>
            <a:ext cx="7993062" cy="514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baseline="0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11"/>
          </p:nvPr>
        </p:nvSpPr>
        <p:spPr>
          <a:xfrm>
            <a:off x="8489328" y="6464300"/>
            <a:ext cx="432048" cy="216024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200" b="0" baseline="0">
                <a:solidFill>
                  <a:srgbClr val="003F82"/>
                </a:solidFill>
                <a:latin typeface="Myriad Pro" pitchFamily="34" charset="0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554036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6464300"/>
            <a:ext cx="9144000" cy="288925"/>
          </a:xfrm>
          <a:prstGeom prst="rect">
            <a:avLst/>
          </a:prstGeom>
          <a:gradFill>
            <a:gsLst>
              <a:gs pos="0">
                <a:srgbClr val="234680"/>
              </a:gs>
              <a:gs pos="40000">
                <a:srgbClr val="6D85AB"/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5" name="Picture 2" descr="L:\my docs\фриланс\презентации\Артамонов Руслан\руслан\Summa presentation 09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Прямая соединительная линия 5"/>
          <p:cNvCxnSpPr/>
          <p:nvPr userDrawn="1"/>
        </p:nvCxnSpPr>
        <p:spPr>
          <a:xfrm>
            <a:off x="900113" y="1588"/>
            <a:ext cx="0" cy="70167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58738"/>
            <a:ext cx="579437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 txBox="1">
            <a:spLocks/>
          </p:cNvSpPr>
          <p:nvPr userDrawn="1"/>
        </p:nvSpPr>
        <p:spPr bwMode="auto">
          <a:xfrm>
            <a:off x="120650" y="6484938"/>
            <a:ext cx="4143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20000"/>
              </a:spcBef>
              <a:defRPr/>
            </a:pPr>
            <a:r>
              <a:rPr kumimoji="0" lang="ru-RU" sz="1000" dirty="0" smtClean="0">
                <a:solidFill>
                  <a:schemeClr val="bg1"/>
                </a:solidFill>
                <a:latin typeface="Calibri" pitchFamily="34" charset="0"/>
                <a:ea typeface="MS PGothic" pitchFamily="34" charset="-128"/>
              </a:rPr>
              <a:t>Высшая школа экономики, Москва, 2014</a:t>
            </a:r>
            <a:endParaRPr lang="ru-RU" sz="1000" dirty="0" smtClean="0">
              <a:solidFill>
                <a:schemeClr val="bg1"/>
              </a:solidFill>
              <a:latin typeface="Myriad Pro" pitchFamily="34" charset="0"/>
              <a:ea typeface="MS PGothic" pitchFamily="34" charset="-128"/>
            </a:endParaRPr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10"/>
          </p:nvPr>
        </p:nvSpPr>
        <p:spPr>
          <a:xfrm>
            <a:off x="971426" y="178346"/>
            <a:ext cx="7993062" cy="514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baseline="0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11"/>
          </p:nvPr>
        </p:nvSpPr>
        <p:spPr>
          <a:xfrm>
            <a:off x="8489328" y="6464300"/>
            <a:ext cx="432048" cy="216024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200" b="0" baseline="0">
                <a:solidFill>
                  <a:srgbClr val="003F82"/>
                </a:solidFill>
                <a:latin typeface="Myriad Pro" pitchFamily="34" charset="0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554036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6464300"/>
            <a:ext cx="9144000" cy="288925"/>
          </a:xfrm>
          <a:prstGeom prst="rect">
            <a:avLst/>
          </a:prstGeom>
          <a:gradFill>
            <a:gsLst>
              <a:gs pos="0">
                <a:srgbClr val="234680"/>
              </a:gs>
              <a:gs pos="40000">
                <a:srgbClr val="6D85AB"/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5" name="Picture 2" descr="L:\my docs\фриланс\презентации\Артамонов Руслан\руслан\Summa presentation 09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Прямая соединительная линия 5"/>
          <p:cNvCxnSpPr/>
          <p:nvPr userDrawn="1"/>
        </p:nvCxnSpPr>
        <p:spPr>
          <a:xfrm>
            <a:off x="900113" y="1588"/>
            <a:ext cx="0" cy="701675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58738"/>
            <a:ext cx="579437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ubtitle 2"/>
          <p:cNvSpPr txBox="1">
            <a:spLocks/>
          </p:cNvSpPr>
          <p:nvPr userDrawn="1"/>
        </p:nvSpPr>
        <p:spPr bwMode="auto">
          <a:xfrm>
            <a:off x="120650" y="6484938"/>
            <a:ext cx="4143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20000"/>
              </a:spcBef>
              <a:defRPr/>
            </a:pPr>
            <a:r>
              <a:rPr kumimoji="0" lang="ru-RU" sz="1000" dirty="0" smtClean="0">
                <a:solidFill>
                  <a:schemeClr val="bg1"/>
                </a:solidFill>
                <a:latin typeface="Calibri" pitchFamily="34" charset="0"/>
                <a:ea typeface="MS PGothic" pitchFamily="34" charset="-128"/>
              </a:rPr>
              <a:t>Высшая школа экономики, Москва, 2014</a:t>
            </a:r>
            <a:endParaRPr lang="ru-RU" sz="1000" dirty="0" smtClean="0">
              <a:solidFill>
                <a:schemeClr val="bg1"/>
              </a:solidFill>
              <a:latin typeface="Myriad Pro" pitchFamily="34" charset="0"/>
              <a:ea typeface="MS PGothic" pitchFamily="34" charset="-128"/>
            </a:endParaRPr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10"/>
          </p:nvPr>
        </p:nvSpPr>
        <p:spPr>
          <a:xfrm>
            <a:off x="971426" y="178346"/>
            <a:ext cx="7993062" cy="514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baseline="0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11"/>
          </p:nvPr>
        </p:nvSpPr>
        <p:spPr>
          <a:xfrm>
            <a:off x="8489328" y="6464300"/>
            <a:ext cx="432048" cy="216024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200" b="0" baseline="0">
                <a:solidFill>
                  <a:srgbClr val="003F82"/>
                </a:solidFill>
                <a:latin typeface="Myriad Pro" pitchFamily="34" charset="0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55403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C90B-A18A-4531-A286-A2DDB2564DA2}" type="datetimeFigureOut">
              <a:rPr lang="ru-RU" smtClean="0"/>
              <a:t>01.12.2014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F48B-A291-48A2-A479-6E25FBC7B3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0362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C90B-A18A-4531-A286-A2DDB2564DA2}" type="datetimeFigureOut">
              <a:rPr lang="ru-RU" smtClean="0"/>
              <a:t>01.12.2014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F48B-A291-48A2-A479-6E25FBC7B3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158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C90B-A18A-4531-A286-A2DDB2564DA2}" type="datetimeFigureOut">
              <a:rPr lang="ru-RU" smtClean="0"/>
              <a:t>01.12.2014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F48B-A291-48A2-A479-6E25FBC7B3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3288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C90B-A18A-4531-A286-A2DDB2564DA2}" type="datetimeFigureOut">
              <a:rPr lang="ru-RU" smtClean="0"/>
              <a:t>01.12.2014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F48B-A291-48A2-A479-6E25FBC7B3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336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C90B-A18A-4531-A286-A2DDB2564DA2}" type="datetimeFigureOut">
              <a:rPr lang="ru-RU" smtClean="0"/>
              <a:t>01.12.2014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F48B-A291-48A2-A479-6E25FBC7B3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245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C90B-A18A-4531-A286-A2DDB2564DA2}" type="datetimeFigureOut">
              <a:rPr lang="ru-RU" smtClean="0"/>
              <a:t>01.12.2014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F48B-A291-48A2-A479-6E25FBC7B3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50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C90B-A18A-4531-A286-A2DDB2564DA2}" type="datetimeFigureOut">
              <a:rPr lang="ru-RU" smtClean="0"/>
              <a:t>01.12.2014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F48B-A291-48A2-A479-6E25FBC7B3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5275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CC90B-A18A-4531-A286-A2DDB2564DA2}" type="datetimeFigureOut">
              <a:rPr lang="ru-RU" smtClean="0"/>
              <a:t>01.12.2014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F48B-A291-48A2-A479-6E25FBC7B3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8217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CC90B-A18A-4531-A286-A2DDB2564DA2}" type="datetimeFigureOut">
              <a:rPr lang="ru-RU" smtClean="0"/>
              <a:t>01.12.2014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FF48B-A291-48A2-A479-6E25FBC7B3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1670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3" r:id="rId14"/>
    <p:sldLayoutId id="2147483664" r:id="rId15"/>
    <p:sldLayoutId id="2147483665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Предупреждение и профилактика как часть КНФ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Предложения ВШЭ из Концепции закона о государственном и муниципальном контроле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3259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Текст 7"/>
          <p:cNvSpPr>
            <a:spLocks noGrp="1"/>
          </p:cNvSpPr>
          <p:nvPr>
            <p:ph type="body" sz="quarter" idx="11"/>
          </p:nvPr>
        </p:nvSpPr>
        <p:spPr bwMode="auto">
          <a:xfrm>
            <a:off x="8489950" y="6464300"/>
            <a:ext cx="431800" cy="215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 eaLnBrk="1" hangingPunct="1"/>
            <a:fld id="{957C09CB-BC41-4E61-B923-67342A6913B1}" type="slidenum">
              <a:rPr kumimoji="0" lang="ru-RU" smtClean="0">
                <a:cs typeface="Arial" charset="0"/>
              </a:rPr>
              <a:pPr eaLnBrk="1" hangingPunct="1"/>
              <a:t>2</a:t>
            </a:fld>
            <a:endParaRPr kumimoji="0" lang="ru-RU" smtClean="0">
              <a:cs typeface="Arial" charset="0"/>
            </a:endParaRPr>
          </a:p>
        </p:txBody>
      </p:sp>
      <p:sp>
        <p:nvSpPr>
          <p:cNvPr id="32" name="Текст 6"/>
          <p:cNvSpPr txBox="1">
            <a:spLocks/>
          </p:cNvSpPr>
          <p:nvPr/>
        </p:nvSpPr>
        <p:spPr bwMode="auto">
          <a:xfrm>
            <a:off x="972000" y="108000"/>
            <a:ext cx="84963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rPr lang="ru-RU" sz="1600" dirty="0" smtClean="0">
                <a:solidFill>
                  <a:schemeClr val="bg1"/>
                </a:solidFill>
                <a:latin typeface="Myriad Pro" pitchFamily="34" charset="0"/>
              </a:rPr>
              <a:t>4. СОСТАВНЫЕ ЭЛЕМЕНТЫ ГОСУДАРСТВЕННОГО НАДЗОРА (1)</a:t>
            </a:r>
            <a:endParaRPr lang="ru-RU" sz="1600" dirty="0">
              <a:solidFill>
                <a:schemeClr val="bg1"/>
              </a:solidFill>
              <a:latin typeface="Myriad Pro" pitchFamily="34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612300" y="1582750"/>
            <a:ext cx="7775578" cy="4192192"/>
            <a:chOff x="684210" y="1628800"/>
            <a:chExt cx="7775578" cy="4192192"/>
          </a:xfrm>
        </p:grpSpPr>
        <p:cxnSp>
          <p:nvCxnSpPr>
            <p:cNvPr id="4" name="Прямая со стрелкой 3"/>
            <p:cNvCxnSpPr>
              <a:endCxn id="18" idx="0"/>
            </p:cNvCxnSpPr>
            <p:nvPr/>
          </p:nvCxnSpPr>
          <p:spPr>
            <a:xfrm rot="5400000">
              <a:off x="5778597" y="3393767"/>
              <a:ext cx="438145" cy="6182"/>
            </a:xfrm>
            <a:prstGeom prst="straightConnector1">
              <a:avLst/>
            </a:prstGeom>
            <a:ln w="28575">
              <a:solidFill>
                <a:srgbClr val="00448E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 стрелкой 4"/>
            <p:cNvCxnSpPr>
              <a:endCxn id="15" idx="0"/>
            </p:cNvCxnSpPr>
            <p:nvPr/>
          </p:nvCxnSpPr>
          <p:spPr>
            <a:xfrm rot="16200000" flipH="1">
              <a:off x="7437053" y="3384566"/>
              <a:ext cx="428630" cy="15068"/>
            </a:xfrm>
            <a:prstGeom prst="straightConnector1">
              <a:avLst/>
            </a:prstGeom>
            <a:ln w="28575">
              <a:solidFill>
                <a:srgbClr val="00448E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 стрелкой 5"/>
            <p:cNvCxnSpPr>
              <a:endCxn id="14" idx="0"/>
            </p:cNvCxnSpPr>
            <p:nvPr/>
          </p:nvCxnSpPr>
          <p:spPr>
            <a:xfrm flipH="1">
              <a:off x="4467091" y="3178579"/>
              <a:ext cx="34268" cy="427834"/>
            </a:xfrm>
            <a:prstGeom prst="straightConnector1">
              <a:avLst/>
            </a:prstGeom>
            <a:ln w="28575">
              <a:solidFill>
                <a:srgbClr val="00448E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 стрелкой 6"/>
            <p:cNvCxnSpPr>
              <a:endCxn id="16" idx="0"/>
            </p:cNvCxnSpPr>
            <p:nvPr/>
          </p:nvCxnSpPr>
          <p:spPr>
            <a:xfrm rot="5400000">
              <a:off x="2711802" y="3389290"/>
              <a:ext cx="428628" cy="5620"/>
            </a:xfrm>
            <a:prstGeom prst="straightConnector1">
              <a:avLst/>
            </a:prstGeom>
            <a:ln w="28575">
              <a:solidFill>
                <a:srgbClr val="00448E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 стрелкой 7"/>
            <p:cNvCxnSpPr/>
            <p:nvPr/>
          </p:nvCxnSpPr>
          <p:spPr>
            <a:xfrm rot="5400000">
              <a:off x="1211604" y="3389290"/>
              <a:ext cx="428628" cy="5620"/>
            </a:xfrm>
            <a:prstGeom prst="straightConnector1">
              <a:avLst/>
            </a:prstGeom>
            <a:ln w="28575">
              <a:solidFill>
                <a:srgbClr val="00448E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Прямоугольник 8"/>
            <p:cNvSpPr/>
            <p:nvPr/>
          </p:nvSpPr>
          <p:spPr>
            <a:xfrm>
              <a:off x="684211" y="2463406"/>
              <a:ext cx="2951163" cy="73550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448E"/>
              </a:solidFill>
            </a:ln>
            <a:effectLst>
              <a:outerShdw blurRad="38100" sx="101000" sy="101000" algn="c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b="1" dirty="0" smtClean="0">
                  <a:solidFill>
                    <a:srgbClr val="00448E"/>
                  </a:solidFill>
                </a:rPr>
                <a:t>ОСНОВНЫЕ ЭЛЕМЕНТЫ</a:t>
              </a:r>
              <a:endParaRPr lang="ru-RU" sz="1400" b="1" dirty="0">
                <a:solidFill>
                  <a:srgbClr val="00448E"/>
                </a:solidFill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3851275" y="2463406"/>
              <a:ext cx="4608513" cy="73550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448E"/>
              </a:solidFill>
            </a:ln>
            <a:effectLst>
              <a:outerShdw blurRad="38100" sx="101000" sy="101000" algn="c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b="1" dirty="0" smtClean="0">
                  <a:solidFill>
                    <a:srgbClr val="00448E"/>
                  </a:solidFill>
                </a:rPr>
                <a:t>ДОПОЛНИТЕЛЬНЫЕ</a:t>
              </a:r>
              <a:r>
                <a:rPr lang="ru-RU" sz="1400" dirty="0" smtClean="0">
                  <a:solidFill>
                    <a:srgbClr val="00448E"/>
                  </a:solidFill>
                </a:rPr>
                <a:t> </a:t>
              </a:r>
              <a:r>
                <a:rPr lang="ru-RU" sz="1400" b="1" dirty="0" smtClean="0">
                  <a:solidFill>
                    <a:srgbClr val="00448E"/>
                  </a:solidFill>
                </a:rPr>
                <a:t>ЭЛЕМЕНТЫ</a:t>
              </a:r>
              <a:endParaRPr lang="ru-RU" sz="1400" b="1" dirty="0">
                <a:solidFill>
                  <a:srgbClr val="00448E"/>
                </a:solidFill>
              </a:endParaRPr>
            </a:p>
          </p:txBody>
        </p:sp>
        <p:sp>
          <p:nvSpPr>
            <p:cNvPr id="11" name="Прямоугольник с двумя вырезанными противолежащими углами 10"/>
            <p:cNvSpPr/>
            <p:nvPr/>
          </p:nvSpPr>
          <p:spPr>
            <a:xfrm>
              <a:off x="684213" y="1628800"/>
              <a:ext cx="7775575" cy="477416"/>
            </a:xfrm>
            <a:prstGeom prst="snip2DiagRect">
              <a:avLst/>
            </a:prstGeom>
            <a:solidFill>
              <a:srgbClr val="00448E"/>
            </a:solidFill>
            <a:ln w="6350">
              <a:noFill/>
            </a:ln>
            <a:effectLst>
              <a:outerShdw blurRad="50800" sx="101000" sy="101000" algn="ctr" rotWithShape="0">
                <a:prstClr val="black">
                  <a:alpha val="3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 smtClean="0"/>
                <a:t>СОСТАВНЫЕ ЭЛЕМЕНТЫ ГОСУДАРСТВЕННОГО НАДЗОРА</a:t>
              </a:r>
              <a:endParaRPr lang="ru-RU" sz="1600" b="1" dirty="0"/>
            </a:p>
          </p:txBody>
        </p:sp>
        <p:cxnSp>
          <p:nvCxnSpPr>
            <p:cNvPr id="12" name="Прямая со стрелкой 11"/>
            <p:cNvCxnSpPr/>
            <p:nvPr/>
          </p:nvCxnSpPr>
          <p:spPr>
            <a:xfrm>
              <a:off x="2143108" y="2056866"/>
              <a:ext cx="0" cy="397024"/>
            </a:xfrm>
            <a:prstGeom prst="straightConnector1">
              <a:avLst/>
            </a:prstGeom>
            <a:ln w="28575">
              <a:solidFill>
                <a:srgbClr val="00448E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rot="5400000">
              <a:off x="5790412" y="2245920"/>
              <a:ext cx="422284" cy="1588"/>
            </a:xfrm>
            <a:prstGeom prst="straightConnector1">
              <a:avLst/>
            </a:prstGeom>
            <a:ln w="28575">
              <a:solidFill>
                <a:srgbClr val="00448E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Прямоугольник 13"/>
            <p:cNvSpPr/>
            <p:nvPr/>
          </p:nvSpPr>
          <p:spPr>
            <a:xfrm>
              <a:off x="3790678" y="3606413"/>
              <a:ext cx="1352826" cy="86677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300" b="1" dirty="0" smtClean="0">
                  <a:solidFill>
                    <a:srgbClr val="626262"/>
                  </a:solidFill>
                </a:rPr>
                <a:t>Профилактика</a:t>
              </a:r>
              <a:r>
                <a:rPr lang="en-US" sz="1300" b="1" dirty="0">
                  <a:solidFill>
                    <a:srgbClr val="626262"/>
                  </a:solidFill>
                </a:rPr>
                <a:t>*</a:t>
              </a:r>
              <a:endParaRPr lang="ru-RU" sz="1300" b="1" dirty="0">
                <a:solidFill>
                  <a:srgbClr val="626262"/>
                </a:solidFill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6858016" y="3606415"/>
              <a:ext cx="1601772" cy="86677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300" b="1" dirty="0" smtClean="0">
                  <a:solidFill>
                    <a:srgbClr val="626262"/>
                  </a:solidFill>
                </a:rPr>
                <a:t>Информирование</a:t>
              </a:r>
              <a:endParaRPr lang="ru-RU" sz="1300" b="1" dirty="0">
                <a:solidFill>
                  <a:srgbClr val="626262"/>
                </a:solidFill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2203306" y="3606414"/>
              <a:ext cx="1440000" cy="85725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300" b="1" dirty="0" smtClean="0">
                  <a:solidFill>
                    <a:srgbClr val="626262"/>
                  </a:solidFill>
                </a:rPr>
                <a:t>Дистанционные надзорные мероприятия</a:t>
              </a:r>
              <a:endParaRPr lang="ru-RU" sz="1300" b="1" dirty="0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684210" y="3606413"/>
              <a:ext cx="1440000" cy="86677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300" b="1" dirty="0" smtClean="0">
                  <a:solidFill>
                    <a:srgbClr val="626262"/>
                  </a:solidFill>
                </a:rPr>
                <a:t>Проверки</a:t>
              </a:r>
              <a:endParaRPr lang="ru-RU" sz="1300" b="1" dirty="0">
                <a:solidFill>
                  <a:srgbClr val="626262"/>
                </a:solidFill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5202578" y="3615931"/>
              <a:ext cx="1584000" cy="85725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300" b="1" dirty="0" smtClean="0">
                  <a:solidFill>
                    <a:srgbClr val="626262"/>
                  </a:solidFill>
                </a:rPr>
                <a:t>Информационно-аналитическое  обеспечение</a:t>
              </a:r>
              <a:endParaRPr lang="ru-RU" sz="1300" b="1" dirty="0">
                <a:solidFill>
                  <a:srgbClr val="626262"/>
                </a:solidFill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3494085" y="4954218"/>
              <a:ext cx="1149353" cy="86677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b="1" i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Учет</a:t>
              </a:r>
              <a:endParaRPr lang="ru-RU" sz="1400" b="1" i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000364" y="4954220"/>
              <a:ext cx="1296000" cy="86677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400" b="1" i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Анализ</a:t>
              </a:r>
              <a:endParaRPr lang="ru-RU" sz="1400" b="1" i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6648198" y="4954220"/>
              <a:ext cx="1811590" cy="85725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ru-RU" sz="1400" b="1" i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Прогнозирование</a:t>
              </a:r>
              <a:endParaRPr lang="ru-RU" sz="1400" b="1" i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22" name="Прямая со стрелкой 21"/>
            <p:cNvCxnSpPr>
              <a:stCxn id="18" idx="2"/>
              <a:endCxn id="19" idx="0"/>
            </p:cNvCxnSpPr>
            <p:nvPr/>
          </p:nvCxnSpPr>
          <p:spPr>
            <a:xfrm rot="5400000">
              <a:off x="4791155" y="3750794"/>
              <a:ext cx="481031" cy="1925816"/>
            </a:xfrm>
            <a:prstGeom prst="straightConnector1">
              <a:avLst/>
            </a:prstGeom>
            <a:ln w="28575">
              <a:solidFill>
                <a:srgbClr val="00448E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 стрелкой 22"/>
            <p:cNvCxnSpPr>
              <a:stCxn id="18" idx="2"/>
              <a:endCxn id="20" idx="0"/>
            </p:cNvCxnSpPr>
            <p:nvPr/>
          </p:nvCxnSpPr>
          <p:spPr>
            <a:xfrm rot="5400000">
              <a:off x="5580955" y="4540596"/>
              <a:ext cx="481033" cy="346214"/>
            </a:xfrm>
            <a:prstGeom prst="straightConnector1">
              <a:avLst/>
            </a:prstGeom>
            <a:ln w="28575">
              <a:solidFill>
                <a:srgbClr val="00448E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 стрелкой 23"/>
            <p:cNvCxnSpPr>
              <a:stCxn id="18" idx="2"/>
              <a:endCxn id="21" idx="0"/>
            </p:cNvCxnSpPr>
            <p:nvPr/>
          </p:nvCxnSpPr>
          <p:spPr>
            <a:xfrm rot="16200000" flipH="1">
              <a:off x="6533769" y="3933995"/>
              <a:ext cx="481033" cy="1559415"/>
            </a:xfrm>
            <a:prstGeom prst="straightConnector1">
              <a:avLst/>
            </a:prstGeom>
            <a:ln w="28575">
              <a:solidFill>
                <a:srgbClr val="00448E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Группа 24"/>
            <p:cNvGrpSpPr/>
            <p:nvPr/>
          </p:nvGrpSpPr>
          <p:grpSpPr>
            <a:xfrm>
              <a:off x="3214678" y="5085184"/>
              <a:ext cx="3719272" cy="580496"/>
              <a:chOff x="3214678" y="5102116"/>
              <a:chExt cx="3719272" cy="580496"/>
            </a:xfrm>
          </p:grpSpPr>
          <p:sp>
            <p:nvSpPr>
              <p:cNvPr id="26" name="Овал 25"/>
              <p:cNvSpPr>
                <a:spLocks noChangeArrowheads="1"/>
              </p:cNvSpPr>
              <p:nvPr/>
            </p:nvSpPr>
            <p:spPr bwMode="auto">
              <a:xfrm>
                <a:off x="3214678" y="5102116"/>
                <a:ext cx="576000" cy="57600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  <a:effectLst>
                <a:outerShdw blurRad="63500" sx="102000" sy="102000" algn="ctr" rotWithShape="0">
                  <a:srgbClr val="000000">
                    <a:alpha val="39998"/>
                  </a:srgbClr>
                </a:outerShdw>
              </a:effectLst>
            </p:spPr>
            <p:txBody>
              <a:bodyPr lIns="144000" tIns="108000" anchor="ctr"/>
              <a:lstStyle/>
              <a:p>
                <a:pPr marL="285750" indent="-285750" algn="ctr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C00000"/>
                  </a:buClr>
                  <a:defRPr/>
                </a:pPr>
                <a:r>
                  <a:rPr lang="ru-RU" sz="2400" dirty="0">
                    <a:solidFill>
                      <a:schemeClr val="lt1"/>
                    </a:solidFill>
                    <a:latin typeface="+mn-lt"/>
                    <a:cs typeface="+mn-cs"/>
                  </a:rPr>
                  <a:t> </a:t>
                </a:r>
              </a:p>
            </p:txBody>
          </p:sp>
          <p:pic>
            <p:nvPicPr>
              <p:cNvPr id="27" name="Рисунок 26" descr="блокнот.jpg"/>
              <p:cNvPicPr>
                <a:picLocks noChangeAspect="1"/>
              </p:cNvPicPr>
              <p:nvPr/>
            </p:nvPicPr>
            <p:blipFill>
              <a:blip r:embed="rId3" cstate="print"/>
              <a:srcRect l="9704" r="8143"/>
              <a:stretch>
                <a:fillRect/>
              </a:stretch>
            </p:blipFill>
            <p:spPr>
              <a:xfrm>
                <a:off x="3332810" y="5183662"/>
                <a:ext cx="325329" cy="396000"/>
              </a:xfrm>
              <a:prstGeom prst="rect">
                <a:avLst/>
              </a:prstGeom>
            </p:spPr>
          </p:pic>
          <p:sp>
            <p:nvSpPr>
              <p:cNvPr id="28" name="Овал 27"/>
              <p:cNvSpPr>
                <a:spLocks noChangeArrowheads="1"/>
              </p:cNvSpPr>
              <p:nvPr/>
            </p:nvSpPr>
            <p:spPr bwMode="auto">
              <a:xfrm>
                <a:off x="4714876" y="5106612"/>
                <a:ext cx="576000" cy="57600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  <a:effectLst>
                <a:outerShdw blurRad="63500" sx="102000" sy="102000" algn="ctr" rotWithShape="0">
                  <a:srgbClr val="000000">
                    <a:alpha val="39998"/>
                  </a:srgbClr>
                </a:outerShdw>
              </a:effectLst>
            </p:spPr>
            <p:txBody>
              <a:bodyPr lIns="144000" tIns="108000" anchor="ctr"/>
              <a:lstStyle/>
              <a:p>
                <a:pPr marL="285750" indent="-285750" algn="ctr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C00000"/>
                  </a:buClr>
                  <a:defRPr/>
                </a:pPr>
                <a:r>
                  <a:rPr lang="ru-RU" sz="2400" dirty="0">
                    <a:solidFill>
                      <a:schemeClr val="lt1"/>
                    </a:solidFill>
                    <a:latin typeface="+mn-lt"/>
                    <a:cs typeface="+mn-cs"/>
                  </a:rPr>
                  <a:t> </a:t>
                </a:r>
              </a:p>
            </p:txBody>
          </p:sp>
          <p:sp>
            <p:nvSpPr>
              <p:cNvPr id="29" name="Овал 28"/>
              <p:cNvSpPr>
                <a:spLocks noChangeArrowheads="1"/>
              </p:cNvSpPr>
              <p:nvPr/>
            </p:nvSpPr>
            <p:spPr bwMode="auto">
              <a:xfrm>
                <a:off x="6357950" y="5102116"/>
                <a:ext cx="576000" cy="57600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  <a:effectLst>
                <a:outerShdw blurRad="63500" sx="102000" sy="102000" algn="ctr" rotWithShape="0">
                  <a:srgbClr val="000000">
                    <a:alpha val="39998"/>
                  </a:srgbClr>
                </a:outerShdw>
              </a:effectLst>
            </p:spPr>
            <p:txBody>
              <a:bodyPr lIns="144000" tIns="108000" anchor="ctr"/>
              <a:lstStyle/>
              <a:p>
                <a:pPr marL="285750" indent="-285750" algn="ctr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C00000"/>
                  </a:buClr>
                  <a:defRPr/>
                </a:pPr>
                <a:r>
                  <a:rPr lang="ru-RU" sz="2400" dirty="0">
                    <a:solidFill>
                      <a:schemeClr val="lt1"/>
                    </a:solidFill>
                    <a:latin typeface="+mn-lt"/>
                    <a:cs typeface="+mn-cs"/>
                  </a:rPr>
                  <a:t> </a:t>
                </a:r>
              </a:p>
            </p:txBody>
          </p:sp>
          <p:pic>
            <p:nvPicPr>
              <p:cNvPr id="30" name="Рисунок 29" descr="lupa.jpg"/>
              <p:cNvPicPr>
                <a:picLocks noChangeAspect="1"/>
              </p:cNvPicPr>
              <p:nvPr/>
            </p:nvPicPr>
            <p:blipFill>
              <a:blip r:embed="rId4" cstate="print"/>
              <a:srcRect l="3897" t="10393" r="2568" b="6465"/>
              <a:stretch>
                <a:fillRect/>
              </a:stretch>
            </p:blipFill>
            <p:spPr>
              <a:xfrm rot="5400000">
                <a:off x="4790810" y="5249489"/>
                <a:ext cx="428630" cy="285753"/>
              </a:xfrm>
              <a:prstGeom prst="rect">
                <a:avLst/>
              </a:prstGeom>
            </p:spPr>
          </p:pic>
          <p:pic>
            <p:nvPicPr>
              <p:cNvPr id="31" name="Рисунок 30" descr="business-growth-graph--psd_55-292934247.jpg"/>
              <p:cNvPicPr>
                <a:picLocks noChangeAspect="1"/>
              </p:cNvPicPr>
              <p:nvPr/>
            </p:nvPicPr>
            <p:blipFill>
              <a:blip r:embed="rId5" cstate="print"/>
              <a:srcRect l="22444" r="22444"/>
              <a:stretch>
                <a:fillRect/>
              </a:stretch>
            </p:blipFill>
            <p:spPr>
              <a:xfrm>
                <a:off x="6464582" y="5198062"/>
                <a:ext cx="360000" cy="326606"/>
              </a:xfrm>
              <a:prstGeom prst="rect">
                <a:avLst/>
              </a:prstGeom>
            </p:spPr>
          </p:pic>
        </p:grpSp>
      </p:grpSp>
      <p:sp>
        <p:nvSpPr>
          <p:cNvPr id="36" name="Прямоугольник 35"/>
          <p:cNvSpPr/>
          <p:nvPr/>
        </p:nvSpPr>
        <p:spPr>
          <a:xfrm>
            <a:off x="612299" y="5930919"/>
            <a:ext cx="4964155" cy="397540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300" b="1" dirty="0" smtClean="0">
                <a:solidFill>
                  <a:srgbClr val="626262"/>
                </a:solidFill>
              </a:rPr>
              <a:t>* </a:t>
            </a:r>
            <a:r>
              <a:rPr lang="ru-RU" sz="1300" b="1" dirty="0">
                <a:solidFill>
                  <a:srgbClr val="626262"/>
                </a:solidFill>
              </a:rPr>
              <a:t>р</a:t>
            </a:r>
            <a:r>
              <a:rPr lang="ru-RU" sz="1300" b="1" dirty="0" smtClean="0">
                <a:solidFill>
                  <a:srgbClr val="626262"/>
                </a:solidFill>
              </a:rPr>
              <a:t>ассматривается как элемент деятельности надзорного органа</a:t>
            </a:r>
            <a:endParaRPr lang="ru-RU" sz="1300" b="1" dirty="0">
              <a:solidFill>
                <a:srgbClr val="6262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06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Текст 7"/>
          <p:cNvSpPr>
            <a:spLocks noGrp="1"/>
          </p:cNvSpPr>
          <p:nvPr>
            <p:ph type="body" sz="quarter" idx="11"/>
          </p:nvPr>
        </p:nvSpPr>
        <p:spPr bwMode="auto">
          <a:xfrm>
            <a:off x="8489950" y="6464300"/>
            <a:ext cx="431800" cy="215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 eaLnBrk="1" hangingPunct="1"/>
            <a:fld id="{957C09CB-BC41-4E61-B923-67342A6913B1}" type="slidenum">
              <a:rPr kumimoji="0" lang="ru-RU" smtClean="0">
                <a:cs typeface="Arial" charset="0"/>
              </a:rPr>
              <a:pPr eaLnBrk="1" hangingPunct="1"/>
              <a:t>3</a:t>
            </a:fld>
            <a:endParaRPr kumimoji="0" lang="ru-RU" smtClean="0">
              <a:cs typeface="Arial" charset="0"/>
            </a:endParaRPr>
          </a:p>
        </p:txBody>
      </p:sp>
      <p:sp>
        <p:nvSpPr>
          <p:cNvPr id="32" name="Текст 6"/>
          <p:cNvSpPr txBox="1">
            <a:spLocks/>
          </p:cNvSpPr>
          <p:nvPr/>
        </p:nvSpPr>
        <p:spPr bwMode="auto">
          <a:xfrm>
            <a:off x="972000" y="108000"/>
            <a:ext cx="81720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z="1600" dirty="0" smtClean="0">
                <a:solidFill>
                  <a:schemeClr val="bg1"/>
                </a:solidFill>
                <a:latin typeface="Myriad Pro" pitchFamily="34" charset="0"/>
              </a:rPr>
              <a:t>4. СОСТАВНЫЕ ЭЛЕМЕНТЫ ГОСНАДЗОРА (2)</a:t>
            </a:r>
            <a:endParaRPr lang="uk-UA" sz="1600" dirty="0">
              <a:solidFill>
                <a:schemeClr val="bg1"/>
              </a:solidFill>
              <a:latin typeface="Myriad Pro" pitchFamily="34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876895" y="2913528"/>
            <a:ext cx="7354735" cy="3157315"/>
            <a:chOff x="917997" y="3770118"/>
            <a:chExt cx="7354735" cy="2328062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012345" y="5530829"/>
              <a:ext cx="7239837" cy="56735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spcAft>
                  <a:spcPts val="600"/>
                </a:spcAft>
                <a:buClr>
                  <a:srgbClr val="257FB1"/>
                </a:buClr>
                <a:buFont typeface="Wingdings" pitchFamily="2" charset="2"/>
                <a:buChar char="§"/>
              </a:pPr>
              <a:r>
                <a:rPr lang="ru-RU" sz="1300" dirty="0" smtClean="0">
                  <a:latin typeface="+mn-lt"/>
                </a:rPr>
                <a:t>размещения </a:t>
              </a:r>
              <a:r>
                <a:rPr lang="ru-RU" sz="1300" dirty="0">
                  <a:latin typeface="+mn-lt"/>
                </a:rPr>
                <a:t>информации в Интернет</a:t>
              </a:r>
              <a:endParaRPr lang="uk-UA" sz="1300" dirty="0">
                <a:latin typeface="+mn-lt"/>
              </a:endParaRPr>
            </a:p>
            <a:p>
              <a:pPr marL="285750" lvl="0" indent="-285750">
                <a:spcAft>
                  <a:spcPts val="600"/>
                </a:spcAft>
                <a:buClr>
                  <a:srgbClr val="257FB1"/>
                </a:buClr>
                <a:buFont typeface="Wingdings" pitchFamily="2" charset="2"/>
                <a:buChar char="§"/>
              </a:pPr>
              <a:r>
                <a:rPr lang="ru-RU" sz="1300" dirty="0">
                  <a:latin typeface="+mn-lt"/>
                </a:rPr>
                <a:t>предоставления разъяснений по </a:t>
              </a:r>
              <a:r>
                <a:rPr lang="ru-RU" sz="1300" dirty="0" smtClean="0">
                  <a:latin typeface="+mn-lt"/>
                </a:rPr>
                <a:t>запросу (обязанность давать разъяснения, укороченный срок 7 дней, освобождение предпринимателя от ответственности при следовании разъяснениям)</a:t>
              </a:r>
              <a:r>
                <a:rPr lang="ru-RU" sz="1300" dirty="0">
                  <a:latin typeface="+mn-lt"/>
                </a:rPr>
                <a:t> </a:t>
              </a:r>
              <a:endParaRPr lang="uk-UA" sz="1300" dirty="0">
                <a:latin typeface="+mn-lt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 bwMode="auto">
            <a:xfrm>
              <a:off x="918000" y="3770118"/>
              <a:ext cx="7354732" cy="432000"/>
            </a:xfrm>
            <a:prstGeom prst="rect">
              <a:avLst/>
            </a:prstGeom>
            <a:pattFill prst="pct50">
              <a:fgClr>
                <a:schemeClr val="bg1">
                  <a:lumMod val="85000"/>
                </a:schemeClr>
              </a:fgClr>
              <a:bgClr>
                <a:schemeClr val="bg1"/>
              </a:bgClr>
            </a:patt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anchor="ctr"/>
            <a:lstStyle/>
            <a:p>
              <a:r>
                <a:rPr lang="ru-RU" sz="1300" b="1" dirty="0">
                  <a:solidFill>
                    <a:srgbClr val="00448E"/>
                  </a:solidFill>
                </a:rPr>
                <a:t>Профилактика</a:t>
              </a:r>
              <a:r>
                <a:rPr lang="ru-RU" sz="13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как важный элемент </a:t>
              </a:r>
              <a:r>
                <a:rPr lang="ru-RU" sz="13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деятельности надзорного органа</a:t>
              </a:r>
              <a:endParaRPr lang="uk-UA" sz="13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917999" y="3770118"/>
              <a:ext cx="56999" cy="432000"/>
            </a:xfrm>
            <a:prstGeom prst="rect">
              <a:avLst/>
            </a:prstGeom>
            <a:solidFill>
              <a:srgbClr val="0044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sz="1400"/>
            </a:p>
          </p:txBody>
        </p:sp>
        <p:sp>
          <p:nvSpPr>
            <p:cNvPr id="18" name="Прямоугольник 17"/>
            <p:cNvSpPr/>
            <p:nvPr/>
          </p:nvSpPr>
          <p:spPr bwMode="auto">
            <a:xfrm>
              <a:off x="917999" y="4375066"/>
              <a:ext cx="7354732" cy="432000"/>
            </a:xfrm>
            <a:prstGeom prst="rect">
              <a:avLst/>
            </a:prstGeom>
            <a:pattFill prst="pct50">
              <a:fgClr>
                <a:schemeClr val="bg1">
                  <a:lumMod val="85000"/>
                </a:schemeClr>
              </a:fgClr>
              <a:bgClr>
                <a:schemeClr val="bg1"/>
              </a:bgClr>
            </a:patt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anchor="ctr"/>
            <a:lstStyle/>
            <a:p>
              <a:r>
                <a:rPr lang="ru-RU" sz="1300" b="1" dirty="0">
                  <a:solidFill>
                    <a:srgbClr val="00448E"/>
                  </a:solidFill>
                </a:rPr>
                <a:t>Запрос сведений </a:t>
              </a:r>
              <a:r>
                <a:rPr lang="ru-RU" sz="13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у подконтрольных </a:t>
              </a:r>
              <a:r>
                <a:rPr lang="ru-RU" sz="13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субъектов (список возможных запросов)</a:t>
              </a:r>
              <a:endParaRPr lang="uk-UA" sz="13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917998" y="4375066"/>
              <a:ext cx="56999" cy="432000"/>
            </a:xfrm>
            <a:prstGeom prst="rect">
              <a:avLst/>
            </a:prstGeom>
            <a:solidFill>
              <a:srgbClr val="0044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sz="1400"/>
            </a:p>
          </p:txBody>
        </p:sp>
        <p:sp>
          <p:nvSpPr>
            <p:cNvPr id="20" name="Прямоугольник 19"/>
            <p:cNvSpPr/>
            <p:nvPr/>
          </p:nvSpPr>
          <p:spPr bwMode="auto">
            <a:xfrm>
              <a:off x="917998" y="4981560"/>
              <a:ext cx="7354732" cy="432000"/>
            </a:xfrm>
            <a:prstGeom prst="rect">
              <a:avLst/>
            </a:prstGeom>
            <a:pattFill prst="pct50">
              <a:fgClr>
                <a:schemeClr val="bg1">
                  <a:lumMod val="85000"/>
                </a:schemeClr>
              </a:fgClr>
              <a:bgClr>
                <a:schemeClr val="bg1"/>
              </a:bgClr>
            </a:patt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anchor="ctr"/>
            <a:lstStyle/>
            <a:p>
              <a:r>
                <a:rPr lang="ru-RU" sz="1300" b="1" dirty="0">
                  <a:solidFill>
                    <a:srgbClr val="00448E"/>
                  </a:solidFill>
                </a:rPr>
                <a:t>Информирование поднадзорных лиц</a:t>
              </a:r>
              <a:r>
                <a:rPr lang="ru-RU" sz="1300" b="1" dirty="0">
                  <a:solidFill>
                    <a:srgbClr val="257FB1"/>
                  </a:solidFill>
                </a:rPr>
                <a:t>: </a:t>
              </a:r>
              <a:r>
                <a:rPr lang="ru-RU" sz="13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особенности</a:t>
              </a:r>
              <a:endParaRPr lang="uk-UA" sz="13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917997" y="4981560"/>
              <a:ext cx="56999" cy="432000"/>
            </a:xfrm>
            <a:prstGeom prst="rect">
              <a:avLst/>
            </a:prstGeom>
            <a:solidFill>
              <a:srgbClr val="0044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sz="1400"/>
            </a:p>
          </p:txBody>
        </p:sp>
      </p:grpSp>
      <p:sp>
        <p:nvSpPr>
          <p:cNvPr id="22" name="Прямоугольник 21"/>
          <p:cNvSpPr/>
          <p:nvPr/>
        </p:nvSpPr>
        <p:spPr bwMode="auto">
          <a:xfrm>
            <a:off x="920999" y="2308354"/>
            <a:ext cx="7354732" cy="457894"/>
          </a:xfrm>
          <a:prstGeom prst="rect">
            <a:avLst/>
          </a:prstGeom>
          <a:pattFill prst="pct50">
            <a:fgClr>
              <a:schemeClr val="bg1">
                <a:lumMod val="85000"/>
              </a:schemeClr>
            </a:fgClr>
            <a:bgClr>
              <a:schemeClr val="bg1"/>
            </a:bgClr>
          </a:patt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anchor="ctr"/>
          <a:lstStyle/>
          <a:p>
            <a:r>
              <a:rPr lang="ru-RU" sz="1300" b="1" dirty="0" smtClean="0">
                <a:solidFill>
                  <a:srgbClr val="00448E"/>
                </a:solidFill>
              </a:rPr>
              <a:t>Дистанционные надзорные мероприятия: </a:t>
            </a:r>
            <a:r>
              <a:rPr lang="ru-RU" sz="1300" dirty="0" smtClean="0">
                <a:solidFill>
                  <a:schemeClr val="tx1"/>
                </a:solidFill>
              </a:rPr>
              <a:t>наблюдение и рейдовые осмотры (обследования)</a:t>
            </a:r>
            <a:endParaRPr lang="uk-UA" sz="1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902729" y="2308354"/>
            <a:ext cx="56999" cy="457894"/>
          </a:xfrm>
          <a:prstGeom prst="rect">
            <a:avLst/>
          </a:prstGeom>
          <a:solidFill>
            <a:srgbClr val="0044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400"/>
          </a:p>
        </p:txBody>
      </p:sp>
      <p:sp>
        <p:nvSpPr>
          <p:cNvPr id="24" name="Прямоугольник 23"/>
          <p:cNvSpPr/>
          <p:nvPr/>
        </p:nvSpPr>
        <p:spPr bwMode="auto">
          <a:xfrm>
            <a:off x="876899" y="1213909"/>
            <a:ext cx="7398831" cy="910726"/>
          </a:xfrm>
          <a:prstGeom prst="rect">
            <a:avLst/>
          </a:prstGeom>
          <a:pattFill prst="pct50">
            <a:fgClr>
              <a:schemeClr val="bg1">
                <a:lumMod val="85000"/>
              </a:schemeClr>
            </a:fgClr>
            <a:bgClr>
              <a:schemeClr val="bg1"/>
            </a:bgClr>
          </a:patt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anchor="ctr"/>
          <a:lstStyle/>
          <a:p>
            <a:r>
              <a:rPr lang="ru-RU" sz="1300" b="1" dirty="0" smtClean="0">
                <a:solidFill>
                  <a:srgbClr val="00448E"/>
                </a:solidFill>
              </a:rPr>
              <a:t>Проверочные листы: </a:t>
            </a:r>
            <a:r>
              <a:rPr lang="ru-RU" sz="1300" dirty="0" smtClean="0">
                <a:solidFill>
                  <a:schemeClr val="tx1"/>
                </a:solidFill>
              </a:rPr>
              <a:t> Структурированный и детализированный перечень параметров проверки, как правило массовые нарушения. Разработка обязательна. По массовым видам контроля: перечень параметров проверки - исчерпывающий</a:t>
            </a:r>
            <a:endParaRPr lang="uk-UA" sz="1300" dirty="0">
              <a:solidFill>
                <a:schemeClr val="tx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858630" y="1213909"/>
            <a:ext cx="75266" cy="822972"/>
          </a:xfrm>
          <a:prstGeom prst="rect">
            <a:avLst/>
          </a:prstGeom>
          <a:solidFill>
            <a:srgbClr val="0044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400"/>
          </a:p>
        </p:txBody>
      </p:sp>
    </p:spTree>
    <p:extLst>
      <p:ext uri="{BB962C8B-B14F-4D97-AF65-F5344CB8AC3E}">
        <p14:creationId xmlns:p14="http://schemas.microsoft.com/office/powerpoint/2010/main" val="175519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Текст 7"/>
          <p:cNvSpPr>
            <a:spLocks noGrp="1"/>
          </p:cNvSpPr>
          <p:nvPr>
            <p:ph type="body" sz="quarter" idx="11"/>
          </p:nvPr>
        </p:nvSpPr>
        <p:spPr bwMode="auto">
          <a:xfrm>
            <a:off x="8489950" y="6464300"/>
            <a:ext cx="431800" cy="215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 eaLnBrk="1" hangingPunct="1"/>
            <a:fld id="{957C09CB-BC41-4E61-B923-67342A6913B1}" type="slidenum">
              <a:rPr kumimoji="0" lang="ru-RU" smtClean="0">
                <a:cs typeface="Arial" charset="0"/>
              </a:rPr>
              <a:pPr eaLnBrk="1" hangingPunct="1"/>
              <a:t>4</a:t>
            </a:fld>
            <a:endParaRPr kumimoji="0" lang="ru-RU" smtClean="0">
              <a:cs typeface="Arial" charset="0"/>
            </a:endParaRPr>
          </a:p>
        </p:txBody>
      </p:sp>
      <p:sp>
        <p:nvSpPr>
          <p:cNvPr id="32" name="Текст 6"/>
          <p:cNvSpPr txBox="1">
            <a:spLocks/>
          </p:cNvSpPr>
          <p:nvPr/>
        </p:nvSpPr>
        <p:spPr bwMode="auto">
          <a:xfrm>
            <a:off x="972000" y="108000"/>
            <a:ext cx="84963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rPr lang="ru-RU" sz="1600" dirty="0">
                <a:solidFill>
                  <a:schemeClr val="bg1"/>
                </a:solidFill>
                <a:latin typeface="Myriad Pro" pitchFamily="34" charset="0"/>
              </a:rPr>
              <a:t>Дистанционные надзорные </a:t>
            </a:r>
            <a:r>
              <a:rPr lang="ru-RU" sz="1600" dirty="0" smtClean="0">
                <a:solidFill>
                  <a:schemeClr val="bg1"/>
                </a:solidFill>
                <a:latin typeface="Myriad Pro" pitchFamily="34" charset="0"/>
              </a:rPr>
              <a:t>мероприятия (1)</a:t>
            </a:r>
            <a:endParaRPr lang="ru-RU" sz="1600" dirty="0">
              <a:solidFill>
                <a:schemeClr val="bg1"/>
              </a:solidFill>
              <a:latin typeface="Myriad Pro" pitchFamily="34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539750" y="1968154"/>
            <a:ext cx="8064501" cy="4105125"/>
            <a:chOff x="539750" y="1021351"/>
            <a:chExt cx="8064501" cy="4105125"/>
          </a:xfrm>
        </p:grpSpPr>
        <p:sp>
          <p:nvSpPr>
            <p:cNvPr id="23" name="Прямоугольник 22"/>
            <p:cNvSpPr/>
            <p:nvPr/>
          </p:nvSpPr>
          <p:spPr bwMode="auto">
            <a:xfrm>
              <a:off x="539750" y="3947077"/>
              <a:ext cx="8064500" cy="1179399"/>
            </a:xfrm>
            <a:prstGeom prst="rect">
              <a:avLst/>
            </a:prstGeom>
            <a:pattFill prst="pct50">
              <a:fgClr>
                <a:schemeClr val="bg1">
                  <a:lumMod val="85000"/>
                </a:schemeClr>
              </a:fgClr>
              <a:bgClr>
                <a:schemeClr val="bg1"/>
              </a:bgClr>
            </a:patt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18097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dirty="0" smtClean="0">
                  <a:solidFill>
                    <a:srgbClr val="00448E"/>
                  </a:solidFill>
                </a:rPr>
                <a:t>Наблюдение</a:t>
              </a:r>
              <a:r>
                <a:rPr lang="ru-RU" sz="1400" b="1" dirty="0" smtClean="0">
                  <a:solidFill>
                    <a:schemeClr val="tx1"/>
                  </a:solidFill>
                </a:rPr>
                <a:t> </a:t>
              </a:r>
              <a:r>
                <a:rPr lang="ru-RU" sz="1400" dirty="0" smtClean="0">
                  <a:solidFill>
                    <a:schemeClr val="tx1"/>
                  </a:solidFill>
                </a:rPr>
                <a:t>– мероприятие по контролю, осуществляемое органом государственного контроля, в том числе с использованием технических средств удаленного контроля, при проведении которой орган государственного надзора не осуществляет взаимодействие с подконтрольными лицами (их должностными лицами и работниками).</a:t>
              </a:r>
            </a:p>
            <a:p>
              <a:pPr marL="18097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Перечень </a:t>
              </a:r>
              <a:r>
                <a:rPr lang="ru-RU" sz="1400" i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соответствующих видов контроля должен </a:t>
              </a:r>
              <a:r>
                <a:rPr lang="ru-RU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быть утвержден в ФЗ «О ГМК»</a:t>
              </a:r>
            </a:p>
            <a:p>
              <a:pPr marL="18097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400" dirty="0">
                <a:solidFill>
                  <a:schemeClr val="tx1"/>
                </a:solidFill>
              </a:endParaRPr>
            </a:p>
          </p:txBody>
        </p:sp>
        <p:sp>
          <p:nvSpPr>
            <p:cNvPr id="25" name="Прямоугольник 24"/>
            <p:cNvSpPr/>
            <p:nvPr/>
          </p:nvSpPr>
          <p:spPr bwMode="auto">
            <a:xfrm>
              <a:off x="539750" y="1605291"/>
              <a:ext cx="8064500" cy="2130130"/>
            </a:xfrm>
            <a:prstGeom prst="rect">
              <a:avLst/>
            </a:prstGeom>
            <a:pattFill prst="pct50">
              <a:fgClr>
                <a:schemeClr val="bg1">
                  <a:lumMod val="85000"/>
                </a:schemeClr>
              </a:fgClr>
              <a:bgClr>
                <a:schemeClr val="bg1"/>
              </a:bgClr>
            </a:patt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180975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b="1" dirty="0" smtClean="0">
                  <a:solidFill>
                    <a:srgbClr val="00448E"/>
                  </a:solidFill>
                </a:rPr>
                <a:t>Рейдовый осмотр (обследование) </a:t>
              </a:r>
              <a:r>
                <a:rPr lang="ru-RU" sz="1400" dirty="0" smtClean="0">
                  <a:solidFill>
                    <a:schemeClr val="tx1"/>
                  </a:solidFill>
                </a:rPr>
                <a:t>– мероприятие по контролю</a:t>
              </a:r>
              <a:r>
                <a:rPr lang="ru-RU" sz="1400" b="1" dirty="0" smtClean="0">
                  <a:solidFill>
                    <a:schemeClr val="tx1"/>
                  </a:solidFill>
                </a:rPr>
                <a:t>, </a:t>
              </a:r>
              <a:r>
                <a:rPr lang="ru-RU" sz="1400" dirty="0" smtClean="0">
                  <a:solidFill>
                    <a:schemeClr val="tx1"/>
                  </a:solidFill>
                </a:rPr>
                <a:t>осуществляемое путем осмотра и (или) обследования территории, акватории либо транспортного средства в процессе его эксплуатации, при проведении которой орган государственного надзора может осуществлять взаимодействие с подконтрольными лицами (их работниками) и требовать предоставления документов, подлежащих постоянному хранению на проверяемом транспортном средстве или ином объекте.</a:t>
              </a:r>
            </a:p>
            <a:p>
              <a:pPr marL="285750" indent="-285750">
                <a:buClr>
                  <a:srgbClr val="037CB9"/>
                </a:buClr>
                <a:buFont typeface="Wingdings" pitchFamily="2" charset="2"/>
                <a:buChar char="§"/>
              </a:pPr>
              <a:r>
                <a:rPr lang="ru-RU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Государственный </a:t>
              </a:r>
              <a:r>
                <a:rPr lang="ru-RU" sz="1400" b="1" i="1" dirty="0">
                  <a:solidFill>
                    <a:srgbClr val="037CB9"/>
                  </a:solidFill>
                </a:rPr>
                <a:t>экологический</a:t>
              </a:r>
              <a:r>
                <a:rPr lang="ru-RU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надзор</a:t>
              </a:r>
            </a:p>
            <a:p>
              <a:pPr marL="285750" indent="-285750">
                <a:buClr>
                  <a:srgbClr val="037CB9"/>
                </a:buClr>
                <a:buFont typeface="Wingdings" pitchFamily="2" charset="2"/>
                <a:buChar char="§"/>
              </a:pPr>
              <a:r>
                <a:rPr lang="ru-RU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Государственный </a:t>
              </a:r>
              <a:r>
                <a:rPr lang="ru-RU" sz="1400" b="1" i="1" dirty="0">
                  <a:solidFill>
                    <a:srgbClr val="037CB9"/>
                  </a:solidFill>
                </a:rPr>
                <a:t>транспортный</a:t>
              </a:r>
              <a:r>
                <a:rPr lang="ru-RU" sz="1400" i="1" dirty="0">
                  <a:solidFill>
                    <a:srgbClr val="037CB9"/>
                  </a:solidFill>
                </a:rPr>
                <a:t> </a:t>
              </a:r>
              <a:r>
                <a:rPr lang="ru-RU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надзор</a:t>
              </a:r>
            </a:p>
            <a:p>
              <a:pPr marL="285750" indent="-285750">
                <a:buClr>
                  <a:srgbClr val="037CB9"/>
                </a:buClr>
                <a:buFont typeface="Wingdings" pitchFamily="2" charset="2"/>
                <a:buChar char="§"/>
              </a:pPr>
              <a:r>
                <a:rPr lang="ru-RU" sz="1400" i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Государственный контроль (надзор) в области </a:t>
              </a:r>
              <a:r>
                <a:rPr lang="ru-RU" sz="1400" b="1" i="1" dirty="0">
                  <a:solidFill>
                    <a:srgbClr val="037CB9"/>
                  </a:solidFill>
                </a:rPr>
                <a:t>благоустройства</a:t>
              </a:r>
            </a:p>
            <a:p>
              <a:pPr marL="180975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400" dirty="0">
                <a:solidFill>
                  <a:schemeClr val="tx1"/>
                </a:solidFill>
              </a:endParaRPr>
            </a:p>
          </p:txBody>
        </p:sp>
        <p:sp>
          <p:nvSpPr>
            <p:cNvPr id="26" name="Прямоугольник 25"/>
            <p:cNvSpPr/>
            <p:nvPr/>
          </p:nvSpPr>
          <p:spPr>
            <a:xfrm>
              <a:off x="539750" y="2112898"/>
              <a:ext cx="54000" cy="1622519"/>
            </a:xfrm>
            <a:prstGeom prst="rect">
              <a:avLst/>
            </a:prstGeom>
            <a:solidFill>
              <a:srgbClr val="0044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540000" y="3946630"/>
              <a:ext cx="54000" cy="1177118"/>
            </a:xfrm>
            <a:prstGeom prst="rect">
              <a:avLst/>
            </a:prstGeom>
            <a:solidFill>
              <a:srgbClr val="0044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29" name="Нашивка 28"/>
            <p:cNvSpPr/>
            <p:nvPr/>
          </p:nvSpPr>
          <p:spPr>
            <a:xfrm>
              <a:off x="539751" y="1021351"/>
              <a:ext cx="8064500" cy="432000"/>
            </a:xfrm>
            <a:prstGeom prst="chevron">
              <a:avLst/>
            </a:prstGeom>
            <a:pattFill prst="wdDnDiag">
              <a:fgClr>
                <a:srgbClr val="00448E"/>
              </a:fgClr>
              <a:bgClr>
                <a:srgbClr val="0050A8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rtlCol="0" anchor="ctr"/>
            <a:lstStyle/>
            <a:p>
              <a:r>
                <a:rPr lang="ru-RU" sz="1600" b="1" dirty="0" smtClean="0">
                  <a:solidFill>
                    <a:schemeClr val="bg1"/>
                  </a:solidFill>
                </a:rPr>
                <a:t>ВВОДЯТСЯ СЛЕДУЮЩИЕ ПОНЯТИЯ:</a:t>
              </a:r>
              <a:endParaRPr lang="ru-RU" sz="16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539052" y="796184"/>
            <a:ext cx="8065198" cy="945224"/>
            <a:chOff x="539052" y="1331648"/>
            <a:chExt cx="8065198" cy="945224"/>
          </a:xfrm>
        </p:grpSpPr>
        <p:sp>
          <p:nvSpPr>
            <p:cNvPr id="11" name="Скругленный прямоугольник 10"/>
            <p:cNvSpPr>
              <a:spLocks noChangeArrowheads="1"/>
            </p:cNvSpPr>
            <p:nvPr/>
          </p:nvSpPr>
          <p:spPr bwMode="auto">
            <a:xfrm>
              <a:off x="793435" y="1331648"/>
              <a:ext cx="7810815" cy="945224"/>
            </a:xfrm>
            <a:prstGeom prst="roundRect">
              <a:avLst>
                <a:gd name="adj" fmla="val 9751"/>
              </a:avLst>
            </a:prstGeom>
            <a:solidFill>
              <a:schemeClr val="bg1"/>
            </a:solidFill>
            <a:ln w="19050">
              <a:solidFill>
                <a:srgbClr val="00448E"/>
              </a:solidFill>
              <a:round/>
              <a:headEnd/>
              <a:tailEnd/>
            </a:ln>
            <a:effectLst>
              <a:outerShdw blurRad="50800" dist="38100" dir="2700000" algn="tl" rotWithShape="0">
                <a:srgbClr val="808080">
                  <a:alpha val="39998"/>
                </a:srgbClr>
              </a:outerShdw>
            </a:effectLst>
          </p:spPr>
          <p:txBody>
            <a:bodyPr lIns="216000" anchor="ctr"/>
            <a:lstStyle/>
            <a:p>
              <a:pPr marL="180975"/>
              <a:r>
                <a:rPr lang="ru-RU" sz="1200" b="1" i="1" dirty="0" smtClean="0">
                  <a:solidFill>
                    <a:srgbClr val="00448E"/>
                  </a:solidFill>
                  <a:latin typeface="+mn-lt"/>
                </a:rPr>
                <a:t>Закон 294-ФЗ </a:t>
              </a:r>
              <a:r>
                <a:rPr lang="ru-RU" sz="1200" i="1" dirty="0" smtClean="0">
                  <a:latin typeface="+mn-lt"/>
                </a:rPr>
                <a:t>не распространяется на «мероприятия по контролю, при проведении которых не требуется взаимодействие органов контроля и проверяемых и на указанных лиц не возлагаются обязанности по предоставлению информации и исполнению требований органов контроля»</a:t>
              </a:r>
              <a:endParaRPr lang="ru-RU" sz="1200" i="1" dirty="0">
                <a:latin typeface="+mn-lt"/>
              </a:endParaRPr>
            </a:p>
          </p:txBody>
        </p:sp>
        <p:sp>
          <p:nvSpPr>
            <p:cNvPr id="12" name="Овал 11"/>
            <p:cNvSpPr>
              <a:spLocks noChangeArrowheads="1"/>
            </p:cNvSpPr>
            <p:nvPr/>
          </p:nvSpPr>
          <p:spPr bwMode="auto">
            <a:xfrm>
              <a:off x="539052" y="1515785"/>
              <a:ext cx="576564" cy="57694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448E"/>
              </a:solidFill>
              <a:round/>
              <a:headEnd/>
              <a:tailEnd/>
            </a:ln>
            <a:effectLst>
              <a:outerShdw blurRad="63500" sx="102000" sy="102000" algn="ctr" rotWithShape="0">
                <a:srgbClr val="000000">
                  <a:alpha val="39998"/>
                </a:srgbClr>
              </a:outerShdw>
            </a:effectLst>
          </p:spPr>
          <p:txBody>
            <a:bodyPr lIns="144000" tIns="108000" anchor="ctr"/>
            <a:lstStyle/>
            <a:p>
              <a:pPr marL="285750" indent="-285750" algn="ctr" fontAlgn="auto">
                <a:spcBef>
                  <a:spcPts val="0"/>
                </a:spcBef>
                <a:spcAft>
                  <a:spcPts val="0"/>
                </a:spcAft>
                <a:buClr>
                  <a:srgbClr val="00448E"/>
                </a:buClr>
                <a:defRPr/>
              </a:pPr>
              <a:r>
                <a:rPr lang="ru-RU" sz="2400" dirty="0">
                  <a:solidFill>
                    <a:schemeClr val="lt1"/>
                  </a:solidFill>
                  <a:latin typeface="+mn-lt"/>
                  <a:cs typeface="+mn-cs"/>
                </a:rPr>
                <a:t> </a:t>
              </a:r>
            </a:p>
          </p:txBody>
        </p:sp>
        <p:pic>
          <p:nvPicPr>
            <p:cNvPr id="13" name="Рисунок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0546" y="1607472"/>
              <a:ext cx="393576" cy="39357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5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Текст 7"/>
          <p:cNvSpPr>
            <a:spLocks noGrp="1"/>
          </p:cNvSpPr>
          <p:nvPr>
            <p:ph type="body" sz="quarter" idx="11"/>
          </p:nvPr>
        </p:nvSpPr>
        <p:spPr bwMode="auto">
          <a:xfrm>
            <a:off x="8489950" y="6464300"/>
            <a:ext cx="431800" cy="215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 eaLnBrk="1" hangingPunct="1"/>
            <a:fld id="{957C09CB-BC41-4E61-B923-67342A6913B1}" type="slidenum">
              <a:rPr kumimoji="0" lang="ru-RU" smtClean="0">
                <a:cs typeface="Arial" charset="0"/>
              </a:rPr>
              <a:pPr eaLnBrk="1" hangingPunct="1"/>
              <a:t>5</a:t>
            </a:fld>
            <a:endParaRPr kumimoji="0" lang="ru-RU" smtClean="0">
              <a:cs typeface="Arial" charset="0"/>
            </a:endParaRPr>
          </a:p>
        </p:txBody>
      </p:sp>
      <p:sp>
        <p:nvSpPr>
          <p:cNvPr id="32" name="Текст 6"/>
          <p:cNvSpPr txBox="1">
            <a:spLocks/>
          </p:cNvSpPr>
          <p:nvPr/>
        </p:nvSpPr>
        <p:spPr bwMode="auto">
          <a:xfrm>
            <a:off x="972000" y="108000"/>
            <a:ext cx="84963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</a:pPr>
            <a:r>
              <a:rPr lang="ru-RU" sz="1600" dirty="0">
                <a:solidFill>
                  <a:schemeClr val="bg1"/>
                </a:solidFill>
                <a:latin typeface="Myriad Pro" pitchFamily="34" charset="0"/>
              </a:rPr>
              <a:t>Профилактика как элемент </a:t>
            </a:r>
            <a:r>
              <a:rPr lang="ru-RU" sz="1600" dirty="0" smtClean="0">
                <a:solidFill>
                  <a:schemeClr val="bg1"/>
                </a:solidFill>
                <a:latin typeface="Myriad Pro" pitchFamily="34" charset="0"/>
              </a:rPr>
              <a:t>деятельности надзорного органа</a:t>
            </a:r>
            <a:endParaRPr lang="ru-RU" sz="1600" dirty="0">
              <a:solidFill>
                <a:schemeClr val="bg1"/>
              </a:solidFill>
              <a:latin typeface="Myriad Pro" pitchFamily="34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382199" y="1448920"/>
            <a:ext cx="8132521" cy="4500360"/>
            <a:chOff x="382199" y="1448920"/>
            <a:chExt cx="8132521" cy="4500360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633918" y="4689280"/>
              <a:ext cx="7871668" cy="1260000"/>
            </a:xfrm>
            <a:prstGeom prst="roundRect">
              <a:avLst>
                <a:gd name="adj" fmla="val 13035"/>
              </a:avLst>
            </a:prstGeom>
            <a:pattFill prst="ltDnDiag">
              <a:fgClr>
                <a:schemeClr val="bg1">
                  <a:lumMod val="85000"/>
                </a:schemeClr>
              </a:fgClr>
              <a:bgClr>
                <a:schemeClr val="bg1"/>
              </a:bgClr>
            </a:pattFill>
            <a:ln w="19050">
              <a:solidFill>
                <a:schemeClr val="bg1">
                  <a:lumMod val="7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6000" rIns="216000" rtlCol="0" anchor="ctr"/>
            <a:lstStyle/>
            <a:p>
              <a:r>
                <a:rPr lang="ru-RU" sz="1400" b="1" i="1" dirty="0" smtClean="0">
                  <a:solidFill>
                    <a:schemeClr val="bg1">
                      <a:lumMod val="50000"/>
                    </a:schemeClr>
                  </a:solidFill>
                </a:rPr>
                <a:t>Предлагается в ФЗ ГМК </a:t>
              </a:r>
              <a:r>
                <a:rPr lang="ru-RU" sz="1400" i="1" dirty="0" smtClean="0">
                  <a:solidFill>
                    <a:schemeClr val="bg1">
                      <a:lumMod val="50000"/>
                    </a:schemeClr>
                  </a:solidFill>
                </a:rPr>
                <a:t>закрепить открытый перечень видов профилактических мероприятий (включая указанные выше меры) и установить, что каждый орган государственного надзора обязан проводить профилактические мероприятия в соответствии с утверждаемым этим органом ежегодным планом</a:t>
              </a:r>
              <a:endParaRPr lang="ru-RU" sz="1400" i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cxnSp>
          <p:nvCxnSpPr>
            <p:cNvPr id="6" name="Прямая со стрелкой 5"/>
            <p:cNvCxnSpPr/>
            <p:nvPr/>
          </p:nvCxnSpPr>
          <p:spPr>
            <a:xfrm>
              <a:off x="3576364" y="3025743"/>
              <a:ext cx="0" cy="397024"/>
            </a:xfrm>
            <a:prstGeom prst="straightConnector1">
              <a:avLst/>
            </a:prstGeom>
            <a:ln w="28575">
              <a:solidFill>
                <a:srgbClr val="00448E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 стрелкой 6"/>
            <p:cNvCxnSpPr/>
            <p:nvPr/>
          </p:nvCxnSpPr>
          <p:spPr>
            <a:xfrm>
              <a:off x="1504662" y="3025743"/>
              <a:ext cx="0" cy="397024"/>
            </a:xfrm>
            <a:prstGeom prst="straightConnector1">
              <a:avLst/>
            </a:prstGeom>
            <a:ln w="28575">
              <a:solidFill>
                <a:srgbClr val="00448E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Прямоугольник 7"/>
            <p:cNvSpPr/>
            <p:nvPr/>
          </p:nvSpPr>
          <p:spPr>
            <a:xfrm>
              <a:off x="647406" y="2305019"/>
              <a:ext cx="1728000" cy="73550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448E"/>
              </a:solidFill>
            </a:ln>
            <a:effectLst>
              <a:outerShdw blurRad="38100" sx="101000" sy="101000" algn="c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rgbClr val="00448E"/>
                  </a:solidFill>
                </a:rPr>
                <a:t>АГИТАЦИОННЫЕ МЕРОПРИЯТИЯ</a:t>
              </a:r>
              <a:endParaRPr lang="ru-RU" sz="1200" b="1" dirty="0">
                <a:solidFill>
                  <a:srgbClr val="00448E"/>
                </a:solidFill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2696066" y="2311363"/>
              <a:ext cx="1728000" cy="73550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448E"/>
              </a:solidFill>
            </a:ln>
            <a:effectLst>
              <a:outerShdw blurRad="38100" sx="101000" sy="101000" algn="c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rgbClr val="00448E"/>
                  </a:solidFill>
                </a:rPr>
                <a:t>ОБУЧЕНИЕ ПОДКОНТРОЛЬНЫХ ЛИЦ</a:t>
              </a:r>
              <a:endParaRPr lang="ru-RU" sz="1200" b="1" dirty="0">
                <a:solidFill>
                  <a:srgbClr val="00448E"/>
                </a:solidFill>
              </a:endParaRPr>
            </a:p>
          </p:txBody>
        </p:sp>
        <p:sp>
          <p:nvSpPr>
            <p:cNvPr id="10" name="Прямоугольник с двумя вырезанными противолежащими углами 9"/>
            <p:cNvSpPr/>
            <p:nvPr/>
          </p:nvSpPr>
          <p:spPr>
            <a:xfrm>
              <a:off x="594682" y="1448920"/>
              <a:ext cx="7920038" cy="477416"/>
            </a:xfrm>
            <a:prstGeom prst="snip2DiagRect">
              <a:avLst/>
            </a:prstGeom>
            <a:solidFill>
              <a:srgbClr val="00448E"/>
            </a:solidFill>
            <a:ln w="6350">
              <a:noFill/>
            </a:ln>
            <a:effectLst>
              <a:outerShdw blurRad="50800" sx="101000" sy="101000" algn="ctr" rotWithShape="0">
                <a:prstClr val="black">
                  <a:alpha val="3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dirty="0" smtClean="0"/>
                <a:t>ПРОФИЛАКТИКА (ЭЛЕМЕНТ  ДЕЯТЕЛЬНОСТИ НАДЗОРНОГО ОРГАНА)</a:t>
              </a:r>
              <a:endParaRPr lang="ru-RU" sz="1600" b="1" dirty="0"/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 rot="5400000">
              <a:off x="1330034" y="2129597"/>
              <a:ext cx="350845" cy="1588"/>
            </a:xfrm>
            <a:prstGeom prst="straightConnector1">
              <a:avLst/>
            </a:prstGeom>
            <a:ln w="28575">
              <a:solidFill>
                <a:srgbClr val="00448E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Прямоугольник 11"/>
            <p:cNvSpPr/>
            <p:nvPr/>
          </p:nvSpPr>
          <p:spPr>
            <a:xfrm>
              <a:off x="6786720" y="3429619"/>
              <a:ext cx="1728000" cy="99854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Систематизация, актуализация, раскрытие </a:t>
              </a:r>
              <a:r>
                <a:rPr lang="ru-RU" sz="1200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обяз</a:t>
              </a:r>
              <a:r>
                <a:rPr lang="ru-RU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. требований</a:t>
              </a:r>
              <a:endParaRPr lang="ru-RU" sz="12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13" name="Прямая со стрелкой 12"/>
            <p:cNvCxnSpPr/>
            <p:nvPr/>
          </p:nvCxnSpPr>
          <p:spPr>
            <a:xfrm>
              <a:off x="5648066" y="3025743"/>
              <a:ext cx="0" cy="397024"/>
            </a:xfrm>
            <a:prstGeom prst="straightConnector1">
              <a:avLst/>
            </a:prstGeom>
            <a:ln w="28575">
              <a:solidFill>
                <a:srgbClr val="00448E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Прямоугольник 13"/>
            <p:cNvSpPr/>
            <p:nvPr/>
          </p:nvSpPr>
          <p:spPr>
            <a:xfrm>
              <a:off x="2696042" y="3429619"/>
              <a:ext cx="1728000" cy="99061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Проведение</a:t>
              </a:r>
              <a:endPara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ctr"/>
              <a:r>
                <a:rPr lang="ru-RU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курсов,</a:t>
              </a:r>
              <a:endPara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ctr"/>
              <a:r>
                <a:rPr lang="en-US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</a:t>
              </a:r>
              <a:r>
                <a:rPr lang="ru-RU" sz="1200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еминаров</a:t>
              </a:r>
              <a:r>
                <a:rPr lang="ru-RU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, конференций </a:t>
              </a:r>
              <a:endParaRPr lang="ru-RU" sz="12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633918" y="3429619"/>
              <a:ext cx="1728000" cy="100013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Социальная</a:t>
              </a:r>
              <a:endPara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ctr"/>
              <a:r>
                <a:rPr lang="ru-RU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реклама</a:t>
              </a:r>
            </a:p>
          </p:txBody>
        </p:sp>
        <p:cxnSp>
          <p:nvCxnSpPr>
            <p:cNvPr id="16" name="Прямая со стрелкой 15"/>
            <p:cNvCxnSpPr/>
            <p:nvPr/>
          </p:nvCxnSpPr>
          <p:spPr>
            <a:xfrm>
              <a:off x="7648330" y="3025743"/>
              <a:ext cx="0" cy="397024"/>
            </a:xfrm>
            <a:prstGeom prst="straightConnector1">
              <a:avLst/>
            </a:prstGeom>
            <a:ln w="28575">
              <a:solidFill>
                <a:srgbClr val="00448E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Прямоугольник 16"/>
            <p:cNvSpPr/>
            <p:nvPr/>
          </p:nvSpPr>
          <p:spPr>
            <a:xfrm>
              <a:off x="6806936" y="2305019"/>
              <a:ext cx="1698650" cy="73550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448E"/>
              </a:solidFill>
            </a:ln>
            <a:effectLst>
              <a:outerShdw blurRad="38100" sx="101000" sy="101000" algn="c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rgbClr val="00448E"/>
                  </a:solidFill>
                </a:rPr>
                <a:t>МОДЕРНИЗАЦИЯ И РАСКРЫТИЕ ОБЯЗ. ТРЕБОВАНИЙ</a:t>
              </a:r>
              <a:endParaRPr lang="ru-RU" sz="1200" b="1" dirty="0">
                <a:solidFill>
                  <a:srgbClr val="00448E"/>
                </a:solidFill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790811" y="2311363"/>
              <a:ext cx="1728000" cy="73550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00448E"/>
              </a:solidFill>
            </a:ln>
            <a:effectLst>
              <a:outerShdw blurRad="38100" sx="101000" sy="101000" algn="ctr" rotWithShape="0">
                <a:prstClr val="black">
                  <a:alpha val="3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rgbClr val="00448E"/>
                  </a:solidFill>
                </a:rPr>
                <a:t>МЕРЫ ИМИДЖЕВОГО ХАРАКТЕРА</a:t>
              </a:r>
              <a:endParaRPr lang="ru-RU" sz="1200" b="1" dirty="0">
                <a:solidFill>
                  <a:srgbClr val="00448E"/>
                </a:solidFill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4743546" y="3429619"/>
              <a:ext cx="1728000" cy="100013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«Золотые» или «черные»</a:t>
              </a:r>
              <a:endPara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ctr"/>
              <a:r>
                <a:rPr lang="ru-RU" sz="1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списки, награды</a:t>
              </a:r>
              <a:endParaRPr lang="ru-RU" sz="12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cxnSp>
          <p:nvCxnSpPr>
            <p:cNvPr id="20" name="Прямая со стрелкой 19"/>
            <p:cNvCxnSpPr/>
            <p:nvPr/>
          </p:nvCxnSpPr>
          <p:spPr>
            <a:xfrm rot="5400000">
              <a:off x="3368482" y="2090620"/>
              <a:ext cx="422282" cy="6517"/>
            </a:xfrm>
            <a:prstGeom prst="straightConnector1">
              <a:avLst/>
            </a:prstGeom>
            <a:ln w="28575">
              <a:solidFill>
                <a:srgbClr val="00448E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 rot="5400000">
              <a:off x="5440184" y="2090620"/>
              <a:ext cx="422282" cy="6517"/>
            </a:xfrm>
            <a:prstGeom prst="straightConnector1">
              <a:avLst/>
            </a:prstGeom>
            <a:ln w="28575">
              <a:solidFill>
                <a:srgbClr val="00448E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 стрелкой 21"/>
            <p:cNvCxnSpPr/>
            <p:nvPr/>
          </p:nvCxnSpPr>
          <p:spPr>
            <a:xfrm rot="5400000">
              <a:off x="7433930" y="2090620"/>
              <a:ext cx="422282" cy="6517"/>
            </a:xfrm>
            <a:prstGeom prst="straightConnector1">
              <a:avLst/>
            </a:prstGeom>
            <a:ln w="28575">
              <a:solidFill>
                <a:srgbClr val="00448E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Группа 22"/>
            <p:cNvGrpSpPr/>
            <p:nvPr/>
          </p:nvGrpSpPr>
          <p:grpSpPr>
            <a:xfrm>
              <a:off x="4491827" y="3177900"/>
              <a:ext cx="503438" cy="503438"/>
              <a:chOff x="4500056" y="3607790"/>
              <a:chExt cx="576000" cy="576000"/>
            </a:xfrm>
          </p:grpSpPr>
          <p:sp>
            <p:nvSpPr>
              <p:cNvPr id="34" name="Овал 33"/>
              <p:cNvSpPr>
                <a:spLocks noChangeArrowheads="1"/>
              </p:cNvSpPr>
              <p:nvPr/>
            </p:nvSpPr>
            <p:spPr bwMode="auto">
              <a:xfrm>
                <a:off x="4500056" y="3607790"/>
                <a:ext cx="576000" cy="57600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  <a:effectLst/>
            </p:spPr>
            <p:txBody>
              <a:bodyPr lIns="144000" tIns="108000" anchor="ctr"/>
              <a:lstStyle/>
              <a:p>
                <a:pPr marL="285750" indent="-285750" algn="ctr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C00000"/>
                  </a:buClr>
                  <a:defRPr/>
                </a:pPr>
                <a:r>
                  <a:rPr lang="ru-RU" sz="2400" dirty="0">
                    <a:solidFill>
                      <a:schemeClr val="lt1"/>
                    </a:solidFill>
                    <a:latin typeface="+mn-lt"/>
                    <a:cs typeface="+mn-cs"/>
                  </a:rPr>
                  <a:t> </a:t>
                </a:r>
              </a:p>
            </p:txBody>
          </p:sp>
          <p:pic>
            <p:nvPicPr>
              <p:cNvPr id="35" name="Рисунок 34" descr="images.jpg"/>
              <p:cNvPicPr>
                <a:picLocks noChangeAspect="1"/>
              </p:cNvPicPr>
              <p:nvPr/>
            </p:nvPicPr>
            <p:blipFill>
              <a:blip r:embed="rId3" cstate="print"/>
              <a:srcRect l="14578" r="10251"/>
              <a:stretch>
                <a:fillRect/>
              </a:stretch>
            </p:blipFill>
            <p:spPr>
              <a:xfrm>
                <a:off x="4616653" y="3679228"/>
                <a:ext cx="324739" cy="432000"/>
              </a:xfrm>
              <a:prstGeom prst="rect">
                <a:avLst/>
              </a:prstGeom>
            </p:spPr>
          </p:pic>
        </p:grpSp>
        <p:grpSp>
          <p:nvGrpSpPr>
            <p:cNvPr id="24" name="Группа 23"/>
            <p:cNvGrpSpPr/>
            <p:nvPr/>
          </p:nvGrpSpPr>
          <p:grpSpPr>
            <a:xfrm>
              <a:off x="6574924" y="3248686"/>
              <a:ext cx="503438" cy="503438"/>
              <a:chOff x="6516280" y="3607790"/>
              <a:chExt cx="576000" cy="576000"/>
            </a:xfrm>
          </p:grpSpPr>
          <p:sp>
            <p:nvSpPr>
              <p:cNvPr id="31" name="Овал 30"/>
              <p:cNvSpPr>
                <a:spLocks noChangeArrowheads="1"/>
              </p:cNvSpPr>
              <p:nvPr/>
            </p:nvSpPr>
            <p:spPr bwMode="auto">
              <a:xfrm>
                <a:off x="6516280" y="3607790"/>
                <a:ext cx="576000" cy="57600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  <a:effectLst/>
            </p:spPr>
            <p:txBody>
              <a:bodyPr lIns="144000" tIns="108000" anchor="ctr"/>
              <a:lstStyle/>
              <a:p>
                <a:pPr marL="285750" indent="-285750" algn="ctr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C00000"/>
                  </a:buClr>
                  <a:defRPr/>
                </a:pPr>
                <a:r>
                  <a:rPr lang="ru-RU" sz="2400" dirty="0">
                    <a:solidFill>
                      <a:schemeClr val="lt1"/>
                    </a:solidFill>
                    <a:latin typeface="+mn-lt"/>
                    <a:cs typeface="+mn-cs"/>
                  </a:rPr>
                  <a:t> </a:t>
                </a:r>
              </a:p>
            </p:txBody>
          </p:sp>
          <p:pic>
            <p:nvPicPr>
              <p:cNvPr id="33" name="Рисунок 32" descr="things-100005523-large.png"/>
              <p:cNvPicPr>
                <a:picLocks noChangeAspect="1"/>
              </p:cNvPicPr>
              <p:nvPr/>
            </p:nvPicPr>
            <p:blipFill>
              <a:blip r:embed="rId4" cstate="print"/>
              <a:srcRect l="23937" r="24138"/>
              <a:stretch>
                <a:fillRect/>
              </a:stretch>
            </p:blipFill>
            <p:spPr>
              <a:xfrm>
                <a:off x="6641166" y="3692637"/>
                <a:ext cx="322015" cy="406306"/>
              </a:xfrm>
              <a:prstGeom prst="rect">
                <a:avLst/>
              </a:prstGeom>
            </p:spPr>
          </p:pic>
        </p:grpSp>
        <p:grpSp>
          <p:nvGrpSpPr>
            <p:cNvPr id="25" name="Группа 24"/>
            <p:cNvGrpSpPr/>
            <p:nvPr/>
          </p:nvGrpSpPr>
          <p:grpSpPr>
            <a:xfrm>
              <a:off x="382199" y="3181999"/>
              <a:ext cx="503438" cy="503438"/>
              <a:chOff x="357158" y="3603294"/>
              <a:chExt cx="576000" cy="576000"/>
            </a:xfrm>
          </p:grpSpPr>
          <p:sp>
            <p:nvSpPr>
              <p:cNvPr id="29" name="Овал 28"/>
              <p:cNvSpPr>
                <a:spLocks noChangeArrowheads="1"/>
              </p:cNvSpPr>
              <p:nvPr/>
            </p:nvSpPr>
            <p:spPr bwMode="auto">
              <a:xfrm>
                <a:off x="357158" y="3603294"/>
                <a:ext cx="576000" cy="57600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  <a:effectLst/>
            </p:spPr>
            <p:txBody>
              <a:bodyPr lIns="144000" tIns="108000" anchor="ctr"/>
              <a:lstStyle/>
              <a:p>
                <a:pPr marL="285750" indent="-285750" algn="ctr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C00000"/>
                  </a:buClr>
                  <a:defRPr/>
                </a:pPr>
                <a:r>
                  <a:rPr lang="ru-RU" sz="2400" dirty="0">
                    <a:solidFill>
                      <a:schemeClr val="lt1"/>
                    </a:solidFill>
                    <a:latin typeface="+mn-lt"/>
                    <a:cs typeface="+mn-cs"/>
                  </a:rPr>
                  <a:t> </a:t>
                </a:r>
              </a:p>
            </p:txBody>
          </p:sp>
          <p:pic>
            <p:nvPicPr>
              <p:cNvPr id="30" name="Рисунок 29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7574" y="3710342"/>
                <a:ext cx="358288" cy="358288"/>
              </a:xfrm>
              <a:prstGeom prst="rect">
                <a:avLst/>
              </a:prstGeom>
            </p:spPr>
          </p:pic>
        </p:grpSp>
        <p:grpSp>
          <p:nvGrpSpPr>
            <p:cNvPr id="26" name="Группа 25"/>
            <p:cNvGrpSpPr/>
            <p:nvPr/>
          </p:nvGrpSpPr>
          <p:grpSpPr>
            <a:xfrm>
              <a:off x="2433990" y="3177900"/>
              <a:ext cx="518840" cy="505404"/>
              <a:chOff x="2466211" y="3605541"/>
              <a:chExt cx="593621" cy="578249"/>
            </a:xfrm>
          </p:grpSpPr>
          <p:sp>
            <p:nvSpPr>
              <p:cNvPr id="27" name="Овал 26"/>
              <p:cNvSpPr>
                <a:spLocks noChangeArrowheads="1"/>
              </p:cNvSpPr>
              <p:nvPr/>
            </p:nvSpPr>
            <p:spPr bwMode="auto">
              <a:xfrm>
                <a:off x="2466211" y="3607790"/>
                <a:ext cx="576000" cy="57600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bg1">
                    <a:lumMod val="75000"/>
                  </a:schemeClr>
                </a:solidFill>
                <a:round/>
                <a:headEnd/>
                <a:tailEnd/>
              </a:ln>
              <a:effectLst/>
            </p:spPr>
            <p:txBody>
              <a:bodyPr lIns="144000" tIns="108000" anchor="ctr"/>
              <a:lstStyle/>
              <a:p>
                <a:pPr marL="285750" indent="-285750" algn="ctr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C00000"/>
                  </a:buClr>
                  <a:defRPr/>
                </a:pPr>
                <a:r>
                  <a:rPr lang="ru-RU" sz="2400" dirty="0">
                    <a:solidFill>
                      <a:schemeClr val="lt1"/>
                    </a:solidFill>
                    <a:latin typeface="+mn-lt"/>
                    <a:cs typeface="+mn-cs"/>
                  </a:rPr>
                  <a:t> </a:t>
                </a:r>
              </a:p>
            </p:txBody>
          </p:sp>
          <p:pic>
            <p:nvPicPr>
              <p:cNvPr id="28" name="Рисунок 27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483832" y="3605541"/>
                <a:ext cx="576000" cy="576000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61866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Текст 7"/>
          <p:cNvSpPr>
            <a:spLocks noGrp="1"/>
          </p:cNvSpPr>
          <p:nvPr>
            <p:ph type="body" sz="quarter" idx="11"/>
          </p:nvPr>
        </p:nvSpPr>
        <p:spPr bwMode="auto">
          <a:xfrm>
            <a:off x="8489950" y="6464300"/>
            <a:ext cx="431800" cy="215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pPr eaLnBrk="1" hangingPunct="1"/>
            <a:fld id="{957C09CB-BC41-4E61-B923-67342A6913B1}" type="slidenum">
              <a:rPr kumimoji="0" lang="ru-RU" smtClean="0">
                <a:cs typeface="Arial" charset="0"/>
              </a:rPr>
              <a:pPr eaLnBrk="1" hangingPunct="1"/>
              <a:t>6</a:t>
            </a:fld>
            <a:endParaRPr kumimoji="0" lang="ru-RU" smtClean="0">
              <a:cs typeface="Arial" charset="0"/>
            </a:endParaRPr>
          </a:p>
        </p:txBody>
      </p:sp>
      <p:sp>
        <p:nvSpPr>
          <p:cNvPr id="32" name="Текст 6"/>
          <p:cNvSpPr txBox="1">
            <a:spLocks/>
          </p:cNvSpPr>
          <p:nvPr/>
        </p:nvSpPr>
        <p:spPr bwMode="auto">
          <a:xfrm>
            <a:off x="972000" y="108000"/>
            <a:ext cx="84963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z="1600" dirty="0">
                <a:solidFill>
                  <a:schemeClr val="bg1"/>
                </a:solidFill>
                <a:latin typeface="Myriad Pro" pitchFamily="34" charset="0"/>
              </a:rPr>
              <a:t>Информирование </a:t>
            </a:r>
            <a:r>
              <a:rPr lang="ru-RU" sz="1600" dirty="0" smtClean="0">
                <a:solidFill>
                  <a:schemeClr val="bg1"/>
                </a:solidFill>
                <a:latin typeface="Myriad Pro" pitchFamily="34" charset="0"/>
              </a:rPr>
              <a:t>поднадзорных лиц</a:t>
            </a:r>
            <a:endParaRPr lang="ru-RU" sz="1600" dirty="0">
              <a:solidFill>
                <a:schemeClr val="bg1"/>
              </a:solidFill>
              <a:latin typeface="Myriad Pro" pitchFamily="34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67544" y="1313585"/>
            <a:ext cx="8280920" cy="4816161"/>
            <a:chOff x="467544" y="1412776"/>
            <a:chExt cx="8280920" cy="4816161"/>
          </a:xfrm>
        </p:grpSpPr>
        <p:grpSp>
          <p:nvGrpSpPr>
            <p:cNvPr id="5" name="Группа 4"/>
            <p:cNvGrpSpPr/>
            <p:nvPr/>
          </p:nvGrpSpPr>
          <p:grpSpPr>
            <a:xfrm>
              <a:off x="475661" y="1412776"/>
              <a:ext cx="8272803" cy="936104"/>
              <a:chOff x="593828" y="1520181"/>
              <a:chExt cx="8272803" cy="936104"/>
            </a:xfrm>
          </p:grpSpPr>
          <p:sp>
            <p:nvSpPr>
              <p:cNvPr id="12" name="Прямоугольник 11"/>
              <p:cNvSpPr/>
              <p:nvPr/>
            </p:nvSpPr>
            <p:spPr bwMode="auto">
              <a:xfrm>
                <a:off x="873719" y="1520181"/>
                <a:ext cx="7992912" cy="93610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0" anchor="ctr"/>
              <a:lstStyle/>
              <a:p>
                <a:pPr marL="182563"/>
                <a:r>
                  <a:rPr lang="ru-RU" sz="1400" b="1" dirty="0">
                    <a:solidFill>
                      <a:srgbClr val="00448E"/>
                    </a:solidFill>
                  </a:rPr>
                  <a:t>Предлагается в ФЗ ГМК </a:t>
                </a:r>
                <a:r>
                  <a:rPr lang="ru-RU" sz="1400" dirty="0">
                    <a:solidFill>
                      <a:schemeClr val="tx1"/>
                    </a:solidFill>
                  </a:rPr>
                  <a:t>-  установить общую отсылку к законодательству об обеспечении доступа к информации о деятельности государственных органов и органов местного самоуправления, закрепив </a:t>
                </a:r>
                <a:r>
                  <a:rPr lang="ru-RU" sz="1400" b="1" dirty="0">
                    <a:solidFill>
                      <a:schemeClr val="tx1"/>
                    </a:solidFill>
                  </a:rPr>
                  <a:t>отдельные особенности</a:t>
                </a:r>
              </a:p>
            </p:txBody>
          </p:sp>
          <p:sp>
            <p:nvSpPr>
              <p:cNvPr id="13" name="Овал 12"/>
              <p:cNvSpPr/>
              <p:nvPr/>
            </p:nvSpPr>
            <p:spPr bwMode="auto">
              <a:xfrm>
                <a:off x="593828" y="1757158"/>
                <a:ext cx="462149" cy="462149"/>
              </a:xfrm>
              <a:prstGeom prst="ellipse">
                <a:avLst/>
              </a:prstGeom>
              <a:solidFill>
                <a:srgbClr val="00448E"/>
              </a:solidFill>
              <a:ln w="19050">
                <a:solidFill>
                  <a:schemeClr val="bg1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468000" tIns="108000" anchor="ctr"/>
              <a:lstStyle/>
              <a:p>
                <a:pPr marL="571500" indent="-571500" algn="ctr" fontAlgn="auto">
                  <a:spcBef>
                    <a:spcPts val="0"/>
                  </a:spcBef>
                  <a:spcAft>
                    <a:spcPts val="0"/>
                  </a:spcAft>
                  <a:buClr>
                    <a:schemeClr val="bg1"/>
                  </a:buClr>
                  <a:buFont typeface="Wingdings" pitchFamily="2" charset="2"/>
                  <a:buChar char="ü"/>
                  <a:defRPr/>
                </a:pPr>
                <a:r>
                  <a:rPr lang="ru-RU" b="1" dirty="0">
                    <a:solidFill>
                      <a:srgbClr val="C00000"/>
                    </a:solidFill>
                  </a:rPr>
                  <a:t> </a:t>
                </a:r>
              </a:p>
            </p:txBody>
          </p:sp>
        </p:grpSp>
        <p:grpSp>
          <p:nvGrpSpPr>
            <p:cNvPr id="6" name="Группа 5"/>
            <p:cNvGrpSpPr/>
            <p:nvPr/>
          </p:nvGrpSpPr>
          <p:grpSpPr>
            <a:xfrm>
              <a:off x="468312" y="2573769"/>
              <a:ext cx="8280151" cy="1613022"/>
              <a:chOff x="827583" y="1407706"/>
              <a:chExt cx="8280151" cy="1613022"/>
            </a:xfrm>
          </p:grpSpPr>
          <p:sp>
            <p:nvSpPr>
              <p:cNvPr id="10" name="Прямоугольник 9"/>
              <p:cNvSpPr>
                <a:spLocks noChangeArrowheads="1"/>
              </p:cNvSpPr>
              <p:nvPr/>
            </p:nvSpPr>
            <p:spPr bwMode="auto">
              <a:xfrm>
                <a:off x="1066007" y="1889649"/>
                <a:ext cx="7394426" cy="11310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/>
              <a:p>
                <a:pPr marL="182563" indent="-182563">
                  <a:spcAft>
                    <a:spcPts val="300"/>
                  </a:spcAft>
                  <a:buClr>
                    <a:srgbClr val="00448E"/>
                  </a:buClr>
                  <a:buFont typeface="Wingdings" pitchFamily="2" charset="2"/>
                  <a:buChar char="§"/>
                </a:pPr>
                <a:r>
                  <a:rPr lang="ru-RU" sz="1300" b="1" dirty="0">
                    <a:solidFill>
                      <a:srgbClr val="00448E"/>
                    </a:solidFill>
                    <a:latin typeface="+mn-lt"/>
                  </a:rPr>
                  <a:t>особый порядок размещения</a:t>
                </a:r>
                <a:r>
                  <a:rPr lang="ru-RU" sz="1300" dirty="0">
                    <a:solidFill>
                      <a:srgbClr val="00448E"/>
                    </a:solidFill>
                    <a:latin typeface="+mn-lt"/>
                  </a:rPr>
                  <a:t> </a:t>
                </a:r>
                <a:r>
                  <a:rPr lang="ru-RU" sz="1300" dirty="0">
                    <a:latin typeface="+mn-lt"/>
                  </a:rPr>
                  <a:t>нормативно-правовых и нормативно-технических актов, содержащих обязательные требования, проверяемые в рамках осуществления государственного контроля</a:t>
                </a:r>
                <a:r>
                  <a:rPr lang="ru-RU" sz="1300" dirty="0" smtClean="0">
                    <a:latin typeface="+mn-lt"/>
                  </a:rPr>
                  <a:t>; -  </a:t>
                </a:r>
                <a:r>
                  <a:rPr lang="ru-RU" sz="1300" b="1" i="1" dirty="0" smtClean="0">
                    <a:solidFill>
                      <a:srgbClr val="FF0000"/>
                    </a:solidFill>
                    <a:latin typeface="+mn-lt"/>
                  </a:rPr>
                  <a:t>РАСКРЫТИЕ ОБЯЗАТЕЛЬНЫХ ТРЕБОВАНИЙ</a:t>
                </a:r>
                <a:endParaRPr lang="ru-RU" sz="1300" b="1" i="1" dirty="0">
                  <a:solidFill>
                    <a:srgbClr val="FF0000"/>
                  </a:solidFill>
                  <a:latin typeface="+mn-lt"/>
                </a:endParaRPr>
              </a:p>
              <a:p>
                <a:pPr marL="182563" indent="-182563">
                  <a:spcAft>
                    <a:spcPts val="300"/>
                  </a:spcAft>
                  <a:buClr>
                    <a:srgbClr val="00448E"/>
                  </a:buClr>
                  <a:buFont typeface="Wingdings" pitchFamily="2" charset="2"/>
                  <a:buChar char="§"/>
                </a:pPr>
                <a:r>
                  <a:rPr lang="ru-RU" sz="1300" dirty="0">
                    <a:latin typeface="+mn-lt"/>
                  </a:rPr>
                  <a:t>закрепить постановлением Правительства РФ </a:t>
                </a:r>
                <a:r>
                  <a:rPr lang="ru-RU" sz="1300" b="1" dirty="0">
                    <a:solidFill>
                      <a:srgbClr val="00448E"/>
                    </a:solidFill>
                    <a:latin typeface="+mn-lt"/>
                  </a:rPr>
                  <a:t>перечень дополнительной  </a:t>
                </a:r>
                <a:r>
                  <a:rPr lang="ru-RU" sz="1300" dirty="0">
                    <a:latin typeface="+mn-lt"/>
                  </a:rPr>
                  <a:t>(к закону № 8-ФЗ) информации, подлежащей размещению в сети «Интернет» органами государственного надзора</a:t>
                </a:r>
                <a:r>
                  <a:rPr lang="ru-RU" sz="1300" dirty="0" smtClean="0">
                    <a:latin typeface="+mn-lt"/>
                  </a:rPr>
                  <a:t>;</a:t>
                </a:r>
                <a:endParaRPr lang="ru-RU" sz="1300" dirty="0">
                  <a:latin typeface="+mn-lt"/>
                </a:endParaRPr>
              </a:p>
            </p:txBody>
          </p:sp>
          <p:sp>
            <p:nvSpPr>
              <p:cNvPr id="11" name="Нашивка 10"/>
              <p:cNvSpPr/>
              <p:nvPr/>
            </p:nvSpPr>
            <p:spPr>
              <a:xfrm>
                <a:off x="827583" y="1407706"/>
                <a:ext cx="8280151" cy="396000"/>
              </a:xfrm>
              <a:prstGeom prst="chevron">
                <a:avLst/>
              </a:prstGeom>
              <a:pattFill prst="wdDnDiag">
                <a:fgClr>
                  <a:srgbClr val="00448E"/>
                </a:fgClr>
                <a:bgClr>
                  <a:srgbClr val="0050A8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tlCol="0" anchor="ctr"/>
              <a:lstStyle/>
              <a:p>
                <a:pPr marL="182563"/>
                <a:r>
                  <a:rPr lang="ru-RU" sz="1400" b="1" dirty="0" smtClean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ОСОБЕННОСТИ В ЧАСТИ РАЗМЕЩЕНИЯ ИНФОРМАЦИИ В СЕТИ «ИНТЕРНЕТ»:</a:t>
                </a:r>
                <a:endParaRPr lang="ru-RU" sz="1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7" name="Группа 6"/>
            <p:cNvGrpSpPr/>
            <p:nvPr/>
          </p:nvGrpSpPr>
          <p:grpSpPr>
            <a:xfrm>
              <a:off x="467544" y="4355275"/>
              <a:ext cx="8280151" cy="1873662"/>
              <a:chOff x="844658" y="1310804"/>
              <a:chExt cx="8280151" cy="1873662"/>
            </a:xfrm>
          </p:grpSpPr>
          <p:sp>
            <p:nvSpPr>
              <p:cNvPr id="8" name="Прямоугольник 9"/>
              <p:cNvSpPr>
                <a:spLocks noChangeArrowheads="1"/>
              </p:cNvSpPr>
              <p:nvPr/>
            </p:nvSpPr>
            <p:spPr bwMode="auto">
              <a:xfrm>
                <a:off x="1060682" y="1814860"/>
                <a:ext cx="7394426" cy="13696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/>
              <a:p>
                <a:pPr marL="182563" indent="-182563">
                  <a:spcAft>
                    <a:spcPts val="300"/>
                  </a:spcAft>
                  <a:buClr>
                    <a:srgbClr val="C00000"/>
                  </a:buClr>
                  <a:buFont typeface="Wingdings" pitchFamily="2" charset="2"/>
                  <a:buChar char="§"/>
                </a:pPr>
                <a:r>
                  <a:rPr lang="ru-RU" sz="1300" b="1" dirty="0">
                    <a:solidFill>
                      <a:srgbClr val="C00000"/>
                    </a:solidFill>
                    <a:latin typeface="+mn-lt"/>
                  </a:rPr>
                  <a:t>установить обязанность </a:t>
                </a:r>
                <a:r>
                  <a:rPr lang="ru-RU" sz="1300" dirty="0">
                    <a:latin typeface="+mn-lt"/>
                  </a:rPr>
                  <a:t>органов, осуществляющих нормативно-правовое регулирование в сфере соответствующего вида государственного надзора, </a:t>
                </a:r>
                <a:r>
                  <a:rPr lang="ru-RU" sz="1300" b="1" dirty="0">
                    <a:solidFill>
                      <a:srgbClr val="C00000"/>
                    </a:solidFill>
                    <a:latin typeface="+mn-lt"/>
                  </a:rPr>
                  <a:t>давать разъяснения</a:t>
                </a:r>
                <a:r>
                  <a:rPr lang="ru-RU" sz="1300" dirty="0">
                    <a:latin typeface="+mn-lt"/>
                  </a:rPr>
                  <a:t>, касающиеся проверяемых обязательных требований, и процедуры проведения проверок;</a:t>
                </a:r>
              </a:p>
              <a:p>
                <a:pPr marL="182563" indent="-182563">
                  <a:spcAft>
                    <a:spcPts val="300"/>
                  </a:spcAft>
                  <a:buClr>
                    <a:srgbClr val="C00000"/>
                  </a:buClr>
                  <a:buFont typeface="Wingdings" pitchFamily="2" charset="2"/>
                  <a:buChar char="§"/>
                </a:pPr>
                <a:r>
                  <a:rPr lang="ru-RU" sz="1300" b="1" dirty="0">
                    <a:solidFill>
                      <a:srgbClr val="C00000"/>
                    </a:solidFill>
                    <a:latin typeface="+mn-lt"/>
                  </a:rPr>
                  <a:t>сократить время </a:t>
                </a:r>
                <a:r>
                  <a:rPr lang="ru-RU" sz="1300" dirty="0">
                    <a:latin typeface="+mn-lt"/>
                  </a:rPr>
                  <a:t>рассмотрения </a:t>
                </a:r>
                <a:r>
                  <a:rPr lang="ru-RU" sz="1300" dirty="0" smtClean="0">
                    <a:latin typeface="+mn-lt"/>
                  </a:rPr>
                  <a:t>запросов до 7 </a:t>
                </a:r>
                <a:r>
                  <a:rPr lang="ru-RU" sz="1300" dirty="0">
                    <a:latin typeface="+mn-lt"/>
                  </a:rPr>
                  <a:t>дней (с возможностью продления на </a:t>
                </a:r>
                <a:r>
                  <a:rPr lang="ru-RU" sz="1300" dirty="0" smtClean="0">
                    <a:latin typeface="+mn-lt"/>
                  </a:rPr>
                  <a:t>7 </a:t>
                </a:r>
                <a:r>
                  <a:rPr lang="ru-RU" sz="1300" dirty="0">
                    <a:latin typeface="+mn-lt"/>
                  </a:rPr>
                  <a:t>дней);</a:t>
                </a:r>
              </a:p>
              <a:p>
                <a:pPr marL="182563" indent="-182563">
                  <a:spcAft>
                    <a:spcPts val="300"/>
                  </a:spcAft>
                  <a:buClr>
                    <a:srgbClr val="C00000"/>
                  </a:buClr>
                  <a:buFont typeface="Wingdings" pitchFamily="2" charset="2"/>
                  <a:buChar char="§"/>
                </a:pPr>
                <a:r>
                  <a:rPr lang="ru-RU" sz="1300" b="1" dirty="0">
                    <a:solidFill>
                      <a:srgbClr val="C00000"/>
                    </a:solidFill>
                    <a:latin typeface="+mn-lt"/>
                  </a:rPr>
                  <a:t>закрепить освобождение </a:t>
                </a:r>
                <a:r>
                  <a:rPr lang="ru-RU" sz="1300" dirty="0" smtClean="0">
                    <a:latin typeface="+mn-lt"/>
                  </a:rPr>
                  <a:t>подконтрольного </a:t>
                </a:r>
                <a:r>
                  <a:rPr lang="ru-RU" sz="1300" dirty="0">
                    <a:latin typeface="+mn-lt"/>
                  </a:rPr>
                  <a:t>лица </a:t>
                </a:r>
                <a:r>
                  <a:rPr lang="ru-RU" sz="1300" b="1" dirty="0">
                    <a:solidFill>
                      <a:srgbClr val="C00000"/>
                    </a:solidFill>
                    <a:latin typeface="+mn-lt"/>
                  </a:rPr>
                  <a:t>от ответственности </a:t>
                </a:r>
                <a:r>
                  <a:rPr lang="ru-RU" sz="1300" dirty="0">
                    <a:latin typeface="+mn-lt"/>
                  </a:rPr>
                  <a:t>в случае, если правонарушение было совершено </a:t>
                </a:r>
                <a:r>
                  <a:rPr lang="ru-RU" sz="1300" dirty="0" smtClean="0">
                    <a:latin typeface="+mn-lt"/>
                  </a:rPr>
                  <a:t>в </a:t>
                </a:r>
                <a:r>
                  <a:rPr lang="ru-RU" sz="1300" dirty="0">
                    <a:latin typeface="+mn-lt"/>
                  </a:rPr>
                  <a:t>результате следования </a:t>
                </a:r>
                <a:r>
                  <a:rPr lang="ru-RU" sz="1300" dirty="0" smtClean="0">
                    <a:latin typeface="+mn-lt"/>
                  </a:rPr>
                  <a:t>данному разъяснению</a:t>
                </a:r>
                <a:endParaRPr lang="ru-RU" sz="1200" dirty="0">
                  <a:latin typeface="+mn-lt"/>
                </a:endParaRPr>
              </a:p>
            </p:txBody>
          </p:sp>
          <p:sp>
            <p:nvSpPr>
              <p:cNvPr id="9" name="Нашивка 8"/>
              <p:cNvSpPr/>
              <p:nvPr/>
            </p:nvSpPr>
            <p:spPr>
              <a:xfrm>
                <a:off x="844658" y="1310804"/>
                <a:ext cx="8280151" cy="396000"/>
              </a:xfrm>
              <a:prstGeom prst="chevron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tlCol="0" anchor="ctr"/>
              <a:lstStyle/>
              <a:p>
                <a:pPr marL="182563"/>
                <a:r>
                  <a:rPr lang="ru-RU" sz="1400" b="1" dirty="0" smtClean="0">
                    <a:solidFill>
                      <a:schemeClr val="bg1"/>
                    </a:solidFill>
                  </a:rPr>
                  <a:t>ОСОБЕННОСТИ В ЧАСТИ ПРЕДОСТАВЛЕНИЯ ИНФОРМАЦИИ ПО ЗАПРОСУ: </a:t>
                </a:r>
                <a:endParaRPr lang="ru-RU" sz="1400"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83776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586</Words>
  <Application>Microsoft Office PowerPoint</Application>
  <PresentationFormat>Экран (4:3)</PresentationFormat>
  <Paragraphs>75</Paragraphs>
  <Slides>6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Предупреждение и профилактика как часть КНФ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Предупреждение и профилактика как часть КНФ</dc:title>
  <dc:creator>Tsydypov Tumun</dc:creator>
  <cp:lastModifiedBy>Chernomordik Polina</cp:lastModifiedBy>
  <cp:revision>3</cp:revision>
  <cp:lastPrinted>2014-12-01T11:00:47Z</cp:lastPrinted>
  <dcterms:created xsi:type="dcterms:W3CDTF">2014-11-19T07:53:13Z</dcterms:created>
  <dcterms:modified xsi:type="dcterms:W3CDTF">2014-12-01T11:00:54Z</dcterms:modified>
</cp:coreProperties>
</file>