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0" r:id="rId3"/>
    <p:sldId id="301" r:id="rId4"/>
    <p:sldId id="302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6AA31BB9-1822-43B4-8902-AF9CDE1E5E75}">
          <p14:sldIdLst>
            <p14:sldId id="256"/>
            <p14:sldId id="300"/>
            <p14:sldId id="301"/>
            <p14:sldId id="302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26D"/>
    <a:srgbClr val="3FA3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52" autoAdjust="0"/>
    <p:restoredTop sz="94660"/>
  </p:normalViewPr>
  <p:slideViewPr>
    <p:cSldViewPr>
      <p:cViewPr>
        <p:scale>
          <a:sx n="76" d="100"/>
          <a:sy n="76" d="100"/>
        </p:scale>
        <p:origin x="-1230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4000" y="71707"/>
            <a:ext cx="9144000" cy="10530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2800">
                <a:solidFill>
                  <a:srgbClr val="002060"/>
                </a:solidFill>
                <a:latin typeface="Calibri"/>
                <a:ea typeface="ＭＳ Ｐゴシック" charset="0"/>
                <a:cs typeface="Calibri"/>
              </a:defRPr>
            </a:lvl1pPr>
          </a:lstStyle>
          <a:p>
            <a:pPr algn="ctr"/>
            <a:r>
              <a:rPr lang="ru-RU" sz="1400" b="1" dirty="0">
                <a:solidFill>
                  <a:srgbClr val="C0102D"/>
                </a:solidFill>
                <a:latin typeface="+mn-lt"/>
              </a:rPr>
              <a:t>Некоммерческое партнерство содействия развитию</a:t>
            </a:r>
          </a:p>
          <a:p>
            <a:pPr algn="ctr"/>
            <a:r>
              <a:rPr lang="ru-RU" sz="1400" b="1" dirty="0">
                <a:solidFill>
                  <a:srgbClr val="C0102D"/>
                </a:solidFill>
                <a:latin typeface="+mn-lt"/>
              </a:rPr>
              <a:t>жилищно-коммунального хозяйства «Развитие»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0" y="1268760"/>
            <a:ext cx="9144000" cy="0"/>
          </a:xfrm>
          <a:prstGeom prst="line">
            <a:avLst/>
          </a:prstGeom>
          <a:ln w="12700">
            <a:solidFill>
              <a:srgbClr val="00206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Demidova\Desktop\ЖКХ Развитие\картинки к презентациям\80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502125"/>
            <a:ext cx="4503229" cy="4043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689026" y="6381328"/>
            <a:ext cx="8275462" cy="4010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dirty="0">
                <a:solidFill>
                  <a:srgbClr val="256D84"/>
                </a:solidFill>
              </a:rPr>
              <a:t>Москва, 2014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51976" y="1303176"/>
            <a:ext cx="871251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256D84"/>
                </a:solidFill>
              </a:rPr>
              <a:t>Годовой отчет 2014 г.</a:t>
            </a:r>
            <a:endParaRPr lang="ru-RU" b="1" dirty="0">
              <a:solidFill>
                <a:srgbClr val="256D84"/>
              </a:solidFill>
            </a:endParaRPr>
          </a:p>
        </p:txBody>
      </p:sp>
      <p:pic>
        <p:nvPicPr>
          <p:cNvPr id="3" name="Picture 2" descr="C:\Users\Demidova\Desktop\лого_жкх_р_0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1" y="116632"/>
            <a:ext cx="1897138" cy="1046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6560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Demidova\Desktop\лого_жкх_р_0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803" b="13762"/>
          <a:stretch/>
        </p:blipFill>
        <p:spPr bwMode="auto">
          <a:xfrm>
            <a:off x="11211" y="36849"/>
            <a:ext cx="1897138" cy="799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12700">
            <a:solidFill>
              <a:srgbClr val="256D8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0" y="6093296"/>
            <a:ext cx="9144000" cy="0"/>
          </a:xfrm>
          <a:prstGeom prst="line">
            <a:avLst/>
          </a:prstGeom>
          <a:ln w="12700">
            <a:solidFill>
              <a:srgbClr val="256D8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1692480" y="216000"/>
            <a:ext cx="7200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ОСНОВНЫЕ РЕЗУЛЬТАТЫ РАБОТЫ ПАРТНЕРСТВА В 2014 Г.</a:t>
            </a:r>
            <a:endParaRPr lang="ru-RU" sz="2000" b="1" dirty="0">
              <a:solidFill>
                <a:srgbClr val="256D84"/>
              </a:solidFill>
              <a:ea typeface="ＭＳ Ｐゴシック" charset="0"/>
              <a:cs typeface="Calibri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0" y="6093296"/>
            <a:ext cx="9144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C0102D"/>
                </a:solidFill>
                <a:ea typeface="ＭＳ Ｐゴシック" charset="0"/>
                <a:cs typeface="Calibri"/>
              </a:rPr>
              <a:t>ОБРАЩЕНИЕ С ОТХОДАМИ – ПОЛНОСТЬЮ НОВОЕ ЗАКОНОДАТЕЛЬСТВО</a:t>
            </a:r>
          </a:p>
          <a:p>
            <a:pPr algn="ctr"/>
            <a:r>
              <a:rPr lang="ru-RU" sz="1400" b="1" dirty="0" smtClean="0">
                <a:solidFill>
                  <a:srgbClr val="C0102D"/>
                </a:solidFill>
                <a:ea typeface="ＭＳ Ｐゴシック" charset="0"/>
                <a:cs typeface="Calibri"/>
              </a:rPr>
              <a:t>ВОДОСНАБЖЕНИЕ И ВОДООТВЕДЕНИЕ – ДОНАСТРОЙКА ЗАКОНОДАТЕЛЬСТВА</a:t>
            </a:r>
          </a:p>
          <a:p>
            <a:pPr algn="ctr"/>
            <a:r>
              <a:rPr lang="ru-RU" sz="1400" b="1" dirty="0" smtClean="0">
                <a:solidFill>
                  <a:srgbClr val="C0102D"/>
                </a:solidFill>
                <a:ea typeface="ＭＳ Ｐゴシック" charset="0"/>
                <a:cs typeface="Calibri"/>
              </a:rPr>
              <a:t>ТЕПЛОСНАБЖЕНИЕ – ВОЗВРАТ К ОБСУЖДЕНИЮ ПРИНЦИПОВ ФУНКЦИОНИРОВАНИЯ ОТРАСЛИ</a:t>
            </a:r>
            <a:endParaRPr lang="ru-RU" sz="1400" b="1" dirty="0">
              <a:solidFill>
                <a:srgbClr val="C0102D"/>
              </a:solidFill>
              <a:ea typeface="ＭＳ Ｐゴシック" charset="0"/>
              <a:cs typeface="Calibri"/>
            </a:endParaRPr>
          </a:p>
        </p:txBody>
      </p:sp>
      <p:sp>
        <p:nvSpPr>
          <p:cNvPr id="20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7924800" y="6491288"/>
            <a:ext cx="1219200" cy="366712"/>
          </a:xfrm>
        </p:spPr>
        <p:txBody>
          <a:bodyPr/>
          <a:lstStyle/>
          <a:p>
            <a:pPr>
              <a:defRPr/>
            </a:pPr>
            <a:fld id="{804A88A7-2DD6-8B4E-9583-A8260EF5A7DF}" type="slidenum">
              <a:rPr lang="en-US" smtClean="0">
                <a:solidFill>
                  <a:srgbClr val="464653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464653"/>
              </a:solidFill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-4762" y="1986518"/>
            <a:ext cx="9144000" cy="0"/>
          </a:xfrm>
          <a:prstGeom prst="line">
            <a:avLst/>
          </a:prstGeom>
          <a:ln w="6350">
            <a:solidFill>
              <a:srgbClr val="256D8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180962" y="2053265"/>
            <a:ext cx="877876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SzPct val="100000"/>
              <a:buBlip>
                <a:blip r:embed="rId3"/>
              </a:buBlip>
            </a:pPr>
            <a:r>
              <a:rPr lang="ru-RU" sz="1200" dirty="0" smtClean="0">
                <a:solidFill>
                  <a:srgbClr val="256D84"/>
                </a:solidFill>
              </a:rPr>
              <a:t>С участием НП «ЖКХ Развитие» разработаны и утверждены нормативные правовые акты в сфере теплоснабжения, включая Методику коммерческого учета тепловой энергии, теплоносителя;  Правил утверждения и согласования инвестиционных программ организаций, осуществляющих регулируемые виды деятельности в сфере теплоснабжения, а также требований к составу и содержанию таких программ; Правил определения плановых и расчета фактических значений показателей надежности и энергетической эффективности объектов теплоснабжения, а также определения достижения организацией, осуществляющей регулируемые виды деятельности в сфере теплоснабжения, указанных плановых значений;</a:t>
            </a:r>
            <a:endParaRPr lang="ru-RU" sz="1200" dirty="0">
              <a:solidFill>
                <a:srgbClr val="256D84"/>
              </a:solidFill>
            </a:endParaRPr>
          </a:p>
          <a:p>
            <a:pPr marL="171450" indent="-171450">
              <a:buSzPct val="100000"/>
              <a:buBlip>
                <a:blip r:embed="rId3"/>
              </a:buBlip>
            </a:pPr>
            <a:r>
              <a:rPr lang="ru-RU" sz="1200" dirty="0" smtClean="0">
                <a:solidFill>
                  <a:srgbClr val="256D84"/>
                </a:solidFill>
              </a:rPr>
              <a:t>Активное участие в обсуждении новой модели рынка тепловой энергии, участие в формировании Дорожной карты по реализации новой модели рынка тепловой энергии;</a:t>
            </a:r>
          </a:p>
          <a:p>
            <a:pPr marL="171450" indent="-171450">
              <a:buSzPct val="100000"/>
              <a:buBlip>
                <a:blip r:embed="rId3"/>
              </a:buBlip>
            </a:pPr>
            <a:r>
              <a:rPr lang="ru-RU" sz="1200" dirty="0" smtClean="0">
                <a:solidFill>
                  <a:srgbClr val="256D84"/>
                </a:solidFill>
              </a:rPr>
              <a:t>Подготовка предложений по развитию модели энергетического сервиса в теплоснабжении;</a:t>
            </a:r>
          </a:p>
          <a:p>
            <a:pPr marL="171450" indent="-171450">
              <a:buSzPct val="100000"/>
              <a:buBlip>
                <a:blip r:embed="rId3"/>
              </a:buBlip>
            </a:pPr>
            <a:r>
              <a:rPr lang="ru-RU" sz="1200" dirty="0" smtClean="0">
                <a:solidFill>
                  <a:srgbClr val="256D84"/>
                </a:solidFill>
              </a:rPr>
              <a:t>Рассмотрение разногласий по вопросам утверждения схем теплоснабжения (в рамках комиссии Минстроя России).</a:t>
            </a:r>
            <a:endParaRPr lang="ru-RU" sz="1200" dirty="0">
              <a:solidFill>
                <a:srgbClr val="256D84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79512" y="1844824"/>
            <a:ext cx="1512168" cy="28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200" b="1" dirty="0" smtClean="0">
                <a:solidFill>
                  <a:srgbClr val="C0102D"/>
                </a:solidFill>
                <a:ea typeface="ＭＳ Ｐゴシック" charset="0"/>
                <a:cs typeface="Calibri"/>
              </a:rPr>
              <a:t>ТЕПЛОСНАБЖЕНИЕ</a:t>
            </a:r>
            <a:endParaRPr lang="ru-RU" sz="1200" b="1" dirty="0">
              <a:solidFill>
                <a:srgbClr val="C0102D"/>
              </a:solidFill>
              <a:ea typeface="ＭＳ Ｐゴシック" charset="0"/>
              <a:cs typeface="Calibri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-5263" y="4087525"/>
            <a:ext cx="9144000" cy="0"/>
          </a:xfrm>
          <a:prstGeom prst="line">
            <a:avLst/>
          </a:prstGeom>
          <a:ln w="6350">
            <a:solidFill>
              <a:srgbClr val="256D8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180461" y="4149080"/>
            <a:ext cx="877876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SzPct val="100000"/>
              <a:buBlip>
                <a:blip r:embed="rId3"/>
              </a:buBlip>
            </a:pPr>
            <a:r>
              <a:rPr lang="ru-RU" sz="1200" dirty="0" smtClean="0">
                <a:solidFill>
                  <a:srgbClr val="256D84"/>
                </a:solidFill>
              </a:rPr>
              <a:t>Разработка и организация обсуждения поправок в Федеральный закон № 416-ФЗ «О водоснабжении и водоотведении», принятый Государственной Думой Российской Федерации в первом чтении;</a:t>
            </a:r>
            <a:endParaRPr lang="ru-RU" sz="1200" dirty="0">
              <a:solidFill>
                <a:srgbClr val="256D84"/>
              </a:solidFill>
            </a:endParaRPr>
          </a:p>
          <a:p>
            <a:pPr marL="171450" indent="-171450">
              <a:buSzPct val="100000"/>
              <a:buBlip>
                <a:blip r:embed="rId3"/>
              </a:buBlip>
            </a:pPr>
            <a:r>
              <a:rPr lang="ru-RU" sz="1200" dirty="0" smtClean="0">
                <a:solidFill>
                  <a:srgbClr val="256D84"/>
                </a:solidFill>
              </a:rPr>
              <a:t>Разработка утвержденных поправок в Основы ценообразования в сфере водоснабжения и водоотведения в части включения в тарифы предпринимательской прибыли в размере 5% от текущих расходов, а также по вопросам перехода к установлению долгосрочных тарифов в условиях отсутствия утвержденных долгосрочных инвестиционных программ;</a:t>
            </a:r>
          </a:p>
          <a:p>
            <a:pPr marL="171450" indent="-171450">
              <a:buSzPct val="100000"/>
              <a:buBlip>
                <a:blip r:embed="rId3"/>
              </a:buBlip>
            </a:pPr>
            <a:r>
              <a:rPr lang="ru-RU" sz="1200" dirty="0" smtClean="0">
                <a:solidFill>
                  <a:srgbClr val="256D84"/>
                </a:solidFill>
              </a:rPr>
              <a:t>Подготовка проекта поправок в Основы ценообразования и Правила регулирования тарифов, направленные на упрощение административных процедур и утверждения тарифов для организаций, действующих на территории нескольких субъектов РФ;</a:t>
            </a:r>
          </a:p>
          <a:p>
            <a:pPr marL="171450" indent="-171450">
              <a:buSzPct val="100000"/>
              <a:buBlip>
                <a:blip r:embed="rId3"/>
              </a:buBlip>
            </a:pPr>
            <a:r>
              <a:rPr lang="ru-RU" sz="1200" dirty="0" smtClean="0">
                <a:solidFill>
                  <a:srgbClr val="256D84"/>
                </a:solidFill>
              </a:rPr>
              <a:t>Подготовка предложений по корректировке методики № 87 о расчете вреда, причиненного окружающей среде;</a:t>
            </a:r>
          </a:p>
          <a:p>
            <a:pPr marL="171450" indent="-171450">
              <a:buSzPct val="100000"/>
              <a:buBlip>
                <a:blip r:embed="rId3"/>
              </a:buBlip>
            </a:pPr>
            <a:r>
              <a:rPr lang="ru-RU" sz="1200" dirty="0" smtClean="0">
                <a:solidFill>
                  <a:srgbClr val="256D84"/>
                </a:solidFill>
              </a:rPr>
              <a:t>Разработка проекта постановления, регулирующего вопросы взимания платы за сверхнормативные сбросы сточных вод в системы водоотведения с абонентов, сбрасывающих сточные воды в объеме более 200 куб. м. в сутки.</a:t>
            </a:r>
            <a:endParaRPr lang="ru-RU" sz="1200" dirty="0">
              <a:solidFill>
                <a:srgbClr val="256D84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79010" y="3945831"/>
            <a:ext cx="2808814" cy="28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200" b="1" dirty="0" smtClean="0">
                <a:solidFill>
                  <a:srgbClr val="C0102D"/>
                </a:solidFill>
                <a:ea typeface="ＭＳ Ｐゴシック" charset="0"/>
                <a:cs typeface="Calibri"/>
              </a:rPr>
              <a:t>ВОДОСНАБЖЕНИЕ И ВОДООТВЕДЕНИЕ</a:t>
            </a:r>
            <a:endParaRPr lang="ru-RU" sz="1200" b="1" dirty="0">
              <a:solidFill>
                <a:srgbClr val="C0102D"/>
              </a:solidFill>
              <a:ea typeface="ＭＳ Ｐゴシック" charset="0"/>
              <a:cs typeface="Calibri"/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0" y="1052736"/>
            <a:ext cx="9144000" cy="0"/>
          </a:xfrm>
          <a:prstGeom prst="line">
            <a:avLst/>
          </a:prstGeom>
          <a:ln w="6350">
            <a:solidFill>
              <a:srgbClr val="256D8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185724" y="1119483"/>
            <a:ext cx="87787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SzPct val="100000"/>
              <a:buBlip>
                <a:blip r:embed="rId3"/>
              </a:buBlip>
            </a:pPr>
            <a:r>
              <a:rPr lang="ru-RU" sz="1200" dirty="0" smtClean="0">
                <a:solidFill>
                  <a:srgbClr val="256D84"/>
                </a:solidFill>
              </a:rPr>
              <a:t>Разработка разделов Федерального закона № 89-ФЗ «Об отходах производства и потребления» в части создания региональных операторов и пересмотра общей схемы отношений, разработки схем обращения с отходами и региональных программ по обращению с отходами, тарифного регулирования, инвестиционного планирования, переноса платы за вывоз и утилизацию отходов из состава жилищных в состав коммунальных услуг и пр.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179512" y="908752"/>
            <a:ext cx="2016224" cy="28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200" b="1" dirty="0" smtClean="0">
                <a:solidFill>
                  <a:srgbClr val="C0102D"/>
                </a:solidFill>
                <a:ea typeface="ＭＳ Ｐゴシック" charset="0"/>
                <a:cs typeface="Calibri"/>
              </a:rPr>
              <a:t>ОБРАЩЕНИЕ С ОТХОДАМИ</a:t>
            </a:r>
            <a:endParaRPr lang="ru-RU" sz="1200" b="1" dirty="0">
              <a:solidFill>
                <a:srgbClr val="C0102D"/>
              </a:solidFill>
              <a:ea typeface="ＭＳ Ｐゴシック" charset="0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74527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Demidova\Desktop\лого_жкх_р_0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803" b="13762"/>
          <a:stretch/>
        </p:blipFill>
        <p:spPr bwMode="auto">
          <a:xfrm>
            <a:off x="11211" y="36849"/>
            <a:ext cx="1897138" cy="799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12700">
            <a:solidFill>
              <a:srgbClr val="256D8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0" y="6093296"/>
            <a:ext cx="9144000" cy="0"/>
          </a:xfrm>
          <a:prstGeom prst="line">
            <a:avLst/>
          </a:prstGeom>
          <a:ln w="12700">
            <a:solidFill>
              <a:srgbClr val="256D8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1692480" y="216000"/>
            <a:ext cx="7200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ОСНОВНЫЕ РЕЗУЛЬТАТЫ РАБОТЫ ПАРТНЕРСТВА В 2014 Г.</a:t>
            </a:r>
            <a:endParaRPr lang="ru-RU" sz="2000" b="1" dirty="0">
              <a:solidFill>
                <a:srgbClr val="256D84"/>
              </a:solidFill>
              <a:ea typeface="ＭＳ Ｐゴシック" charset="0"/>
              <a:cs typeface="Calibri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0" y="6218148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C0102D"/>
                </a:solidFill>
                <a:ea typeface="ＭＳ Ｐゴシック" charset="0"/>
                <a:cs typeface="Calibri"/>
              </a:rPr>
              <a:t>ЗАВЕРШЕНИЕ РЕФОРМЫ ЖИЛИЩНОГО ЗАКОНОДАТЕЛЬСТВА, СОЗДАНИЕ ГИС ЖКХ </a:t>
            </a:r>
            <a:br>
              <a:rPr lang="ru-RU" sz="1400" b="1" dirty="0" smtClean="0">
                <a:solidFill>
                  <a:srgbClr val="C0102D"/>
                </a:solidFill>
                <a:ea typeface="ＭＳ Ｐゴシック" charset="0"/>
                <a:cs typeface="Calibri"/>
              </a:rPr>
            </a:br>
            <a:r>
              <a:rPr lang="ru-RU" sz="1400" b="1" dirty="0" smtClean="0">
                <a:solidFill>
                  <a:srgbClr val="C0102D"/>
                </a:solidFill>
                <a:ea typeface="ＭＳ Ｐゴシック" charset="0"/>
                <a:cs typeface="Calibri"/>
              </a:rPr>
              <a:t>И СПРАВОЧНИКА ТЕХНОЛОГИЙ – ОСНОВЫЕ НАПРАВЛЕНИЯ РАБОТЫ ПАРТНЕРСТВА</a:t>
            </a:r>
            <a:endParaRPr lang="ru-RU" sz="1400" b="1" dirty="0">
              <a:solidFill>
                <a:srgbClr val="C0102D"/>
              </a:solidFill>
              <a:ea typeface="ＭＳ Ｐゴシック" charset="0"/>
              <a:cs typeface="Calibri"/>
            </a:endParaRPr>
          </a:p>
        </p:txBody>
      </p:sp>
      <p:sp>
        <p:nvSpPr>
          <p:cNvPr id="20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7924800" y="6491288"/>
            <a:ext cx="1219200" cy="366712"/>
          </a:xfrm>
        </p:spPr>
        <p:txBody>
          <a:bodyPr/>
          <a:lstStyle/>
          <a:p>
            <a:pPr>
              <a:defRPr/>
            </a:pPr>
            <a:fld id="{804A88A7-2DD6-8B4E-9583-A8260EF5A7DF}" type="slidenum">
              <a:rPr lang="en-US" smtClean="0">
                <a:solidFill>
                  <a:srgbClr val="464653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464653"/>
              </a:solidFill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-4762" y="1050446"/>
            <a:ext cx="9144000" cy="0"/>
          </a:xfrm>
          <a:prstGeom prst="line">
            <a:avLst/>
          </a:prstGeom>
          <a:ln w="6350">
            <a:solidFill>
              <a:srgbClr val="256D8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180962" y="1107901"/>
            <a:ext cx="87787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SzPct val="100000"/>
              <a:buBlip>
                <a:blip r:embed="rId3"/>
              </a:buBlip>
            </a:pPr>
            <a:r>
              <a:rPr lang="ru-RU" sz="1200" dirty="0" smtClean="0">
                <a:solidFill>
                  <a:srgbClr val="256D84"/>
                </a:solidFill>
              </a:rPr>
              <a:t>Участие в разработке и обсуждении поправок в Жилищный Кодекс по вопросам лицензирования управляющих организаций, совершенствованию системы взаимоотношений между управляющими и ресурсоснабжающими организациями по вопросам расчетов за жилищно-коммунальные услуги, реализации поручений Форума «Единой России» в г. Челябинске включая перенос платы за потребление коммунальных услуг на общедомовые нужды в состав жилищных услуг, развитию энергетического сервиса в многоквартирных домах и пр.;</a:t>
            </a:r>
          </a:p>
          <a:p>
            <a:pPr marL="171450" indent="-171450">
              <a:buSzPct val="100000"/>
              <a:buBlip>
                <a:blip r:embed="rId3"/>
              </a:buBlip>
            </a:pPr>
            <a:r>
              <a:rPr lang="ru-RU" sz="1200" dirty="0" smtClean="0">
                <a:solidFill>
                  <a:srgbClr val="256D84"/>
                </a:solidFill>
              </a:rPr>
              <a:t>Формирование предложений по установлению двухкомпонентных тарифов на горячее водоснабжение;</a:t>
            </a:r>
          </a:p>
          <a:p>
            <a:pPr marL="171450" indent="-171450">
              <a:buSzPct val="100000"/>
              <a:buBlip>
                <a:blip r:embed="rId3"/>
              </a:buBlip>
            </a:pPr>
            <a:r>
              <a:rPr lang="ru-RU" sz="1200" dirty="0" smtClean="0">
                <a:solidFill>
                  <a:srgbClr val="256D84"/>
                </a:solidFill>
              </a:rPr>
              <a:t>Участие в программе квалификационных экзаменов для руководителей </a:t>
            </a:r>
            <a:r>
              <a:rPr lang="ru-RU" sz="1200" dirty="0" err="1" smtClean="0">
                <a:solidFill>
                  <a:srgbClr val="256D84"/>
                </a:solidFill>
              </a:rPr>
              <a:t>Госжилинспекций</a:t>
            </a:r>
            <a:r>
              <a:rPr lang="ru-RU" sz="1200" dirty="0" smtClean="0">
                <a:solidFill>
                  <a:srgbClr val="256D84"/>
                </a:solidFill>
              </a:rPr>
              <a:t>;</a:t>
            </a:r>
          </a:p>
          <a:p>
            <a:pPr marL="171450" indent="-171450">
              <a:buSzPct val="100000"/>
              <a:buBlip>
                <a:blip r:embed="rId3"/>
              </a:buBlip>
            </a:pPr>
            <a:r>
              <a:rPr lang="ru-RU" sz="1200" dirty="0" smtClean="0">
                <a:solidFill>
                  <a:srgbClr val="256D84"/>
                </a:solidFill>
              </a:rPr>
              <a:t>Совершенствование системы раскрытия информации.</a:t>
            </a:r>
            <a:endParaRPr lang="ru-RU" sz="1200" dirty="0">
              <a:solidFill>
                <a:srgbClr val="256D84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79512" y="908752"/>
            <a:ext cx="2520280" cy="28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200" b="1" dirty="0" smtClean="0">
                <a:solidFill>
                  <a:srgbClr val="C0102D"/>
                </a:solidFill>
                <a:ea typeface="ＭＳ Ｐゴシック" charset="0"/>
                <a:cs typeface="Calibri"/>
              </a:rPr>
              <a:t>ЖИЛИЩНОЕ ЗАКОНОДАТЕЛЬСТВО</a:t>
            </a:r>
            <a:endParaRPr lang="ru-RU" sz="1200" b="1" dirty="0">
              <a:solidFill>
                <a:srgbClr val="C0102D"/>
              </a:solidFill>
              <a:ea typeface="ＭＳ Ｐゴシック" charset="0"/>
              <a:cs typeface="Calibri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-5263" y="3930734"/>
            <a:ext cx="9144000" cy="0"/>
          </a:xfrm>
          <a:prstGeom prst="line">
            <a:avLst/>
          </a:prstGeom>
          <a:ln w="6350">
            <a:solidFill>
              <a:srgbClr val="256D8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180461" y="3997481"/>
            <a:ext cx="877876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SzPct val="100000"/>
              <a:buBlip>
                <a:blip r:embed="rId3"/>
              </a:buBlip>
            </a:pPr>
            <a:r>
              <a:rPr lang="ru-RU" sz="1200" dirty="0" smtClean="0">
                <a:solidFill>
                  <a:srgbClr val="256D84"/>
                </a:solidFill>
              </a:rPr>
              <a:t>Совместная работа с Минстроем России и Минсвязи России по реализации ГИС ЖКХ, в том числе технического задания на разработку ГИС ЖКХ, проектов соглашений с пилотными регионами, форм обмена информацией и пр.;</a:t>
            </a:r>
            <a:endParaRPr lang="ru-RU" sz="1200" dirty="0">
              <a:solidFill>
                <a:srgbClr val="256D84"/>
              </a:solidFill>
            </a:endParaRPr>
          </a:p>
          <a:p>
            <a:pPr marL="171450" indent="-171450">
              <a:buSzPct val="100000"/>
              <a:buBlip>
                <a:blip r:embed="rId3"/>
              </a:buBlip>
            </a:pPr>
            <a:r>
              <a:rPr lang="ru-RU" sz="1200" dirty="0" smtClean="0">
                <a:solidFill>
                  <a:srgbClr val="256D84"/>
                </a:solidFill>
              </a:rPr>
              <a:t>Создание используемой Минстроем России системы мониторинга состояния жилищно-коммунального хозяйства, обеспечивающей сбор в едином формате информации о состоянии жилищно-коммунального комплекса и реализации поручений Президента Российской Федерации, Правительства Российской Федерации и Минстроя России.</a:t>
            </a:r>
            <a:endParaRPr lang="ru-RU" sz="1200" dirty="0">
              <a:solidFill>
                <a:srgbClr val="256D84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79010" y="3789040"/>
            <a:ext cx="2520782" cy="28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200" b="1" dirty="0" smtClean="0">
                <a:solidFill>
                  <a:srgbClr val="C0102D"/>
                </a:solidFill>
                <a:ea typeface="ＭＳ Ｐゴシック" charset="0"/>
                <a:cs typeface="Calibri"/>
              </a:rPr>
              <a:t>ИНФОРМАЦИОННЫЕ ТЕХНОЛОГИИ</a:t>
            </a:r>
            <a:endParaRPr lang="ru-RU" sz="1200" b="1" dirty="0">
              <a:solidFill>
                <a:srgbClr val="C0102D"/>
              </a:solidFill>
              <a:ea typeface="ＭＳ Ｐゴシック" charset="0"/>
              <a:cs typeface="Calibri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-6279" y="5082862"/>
            <a:ext cx="9144000" cy="0"/>
          </a:xfrm>
          <a:prstGeom prst="line">
            <a:avLst/>
          </a:prstGeom>
          <a:ln w="6350">
            <a:solidFill>
              <a:srgbClr val="256D8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179445" y="5157192"/>
            <a:ext cx="87787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SzPct val="100000"/>
              <a:buBlip>
                <a:blip r:embed="rId3"/>
              </a:buBlip>
            </a:pPr>
            <a:r>
              <a:rPr lang="ru-RU" sz="1200" dirty="0" smtClean="0">
                <a:solidFill>
                  <a:srgbClr val="256D84"/>
                </a:solidFill>
              </a:rPr>
              <a:t>Разработка справочника наиболее эффективных технологий в сфере водоснабжения и водоотведения, включая классификацию технологий и создание прототипа информационного ресурса для размещения справочника;</a:t>
            </a:r>
          </a:p>
          <a:p>
            <a:pPr marL="171450" indent="-171450">
              <a:buSzPct val="100000"/>
              <a:buBlip>
                <a:blip r:embed="rId3"/>
              </a:buBlip>
            </a:pPr>
            <a:r>
              <a:rPr lang="ru-RU" sz="1200" dirty="0" smtClean="0">
                <a:solidFill>
                  <a:srgbClr val="256D84"/>
                </a:solidFill>
              </a:rPr>
              <a:t>Подготовка технического задания для разработки справочников наиболее эффективных технологий в других отраслях коммунального хозяйства.</a:t>
            </a:r>
            <a:endParaRPr lang="ru-RU" sz="1200" dirty="0">
              <a:solidFill>
                <a:srgbClr val="256D84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77994" y="4941168"/>
            <a:ext cx="2520782" cy="28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200" b="1" dirty="0" smtClean="0">
                <a:solidFill>
                  <a:srgbClr val="C0102D"/>
                </a:solidFill>
                <a:ea typeface="ＭＳ Ｐゴシック" charset="0"/>
                <a:cs typeface="Calibri"/>
              </a:rPr>
              <a:t>ТЕХНИЧЕСКОЕ РЕГУЛИРОВАНИЕ</a:t>
            </a:r>
            <a:endParaRPr lang="ru-RU" sz="1200" b="1" dirty="0">
              <a:solidFill>
                <a:srgbClr val="C0102D"/>
              </a:solidFill>
              <a:ea typeface="ＭＳ Ｐゴシック" charset="0"/>
              <a:cs typeface="Calibri"/>
            </a:endParaRP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0" y="2778606"/>
            <a:ext cx="9144000" cy="0"/>
          </a:xfrm>
          <a:prstGeom prst="line">
            <a:avLst/>
          </a:prstGeom>
          <a:ln w="6350">
            <a:solidFill>
              <a:srgbClr val="256D8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Прямоугольник 29"/>
          <p:cNvSpPr/>
          <p:nvPr/>
        </p:nvSpPr>
        <p:spPr>
          <a:xfrm>
            <a:off x="179512" y="2636912"/>
            <a:ext cx="5616624" cy="28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200" b="1" dirty="0" smtClean="0">
                <a:solidFill>
                  <a:srgbClr val="C0102D"/>
                </a:solidFill>
                <a:ea typeface="ＭＳ Ｐゴシック" charset="0"/>
                <a:cs typeface="Calibri"/>
              </a:rPr>
              <a:t>ПРОГНОЗ СОЦИАЛЬНО-ЭКОНОМИЧЕСКОГО РАЗВИТИЯ РОССИЙСКОЙ ФЕДЕРАЦИИ</a:t>
            </a:r>
            <a:endParaRPr lang="ru-RU" sz="1200" b="1" dirty="0">
              <a:solidFill>
                <a:srgbClr val="C0102D"/>
              </a:solidFill>
              <a:ea typeface="ＭＳ Ｐゴシック" charset="0"/>
              <a:cs typeface="Calibri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85724" y="2845385"/>
            <a:ext cx="877876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SzPct val="100000"/>
              <a:buBlip>
                <a:blip r:embed="rId3"/>
              </a:buBlip>
            </a:pPr>
            <a:r>
              <a:rPr lang="ru-RU" sz="1200" dirty="0" smtClean="0">
                <a:solidFill>
                  <a:srgbClr val="256D84"/>
                </a:solidFill>
              </a:rPr>
              <a:t>На основе данных ФСТ России и Росстата построена модель расчета тарифов и финансового состояния организаций, осуществляющих теплоснабжение, водоснабжение и водоотведение;</a:t>
            </a:r>
            <a:endParaRPr lang="ru-RU" sz="1200" dirty="0">
              <a:solidFill>
                <a:srgbClr val="256D84"/>
              </a:solidFill>
            </a:endParaRPr>
          </a:p>
          <a:p>
            <a:pPr marL="171450" indent="-171450">
              <a:buSzPct val="100000"/>
              <a:buBlip>
                <a:blip r:embed="rId3"/>
              </a:buBlip>
            </a:pPr>
            <a:r>
              <a:rPr lang="ru-RU" sz="1200" dirty="0" smtClean="0">
                <a:solidFill>
                  <a:srgbClr val="256D84"/>
                </a:solidFill>
              </a:rPr>
              <a:t>В 2014 г. в прогнозе установлен опережающий рост тарифов в сферах водоснабжения и водоотведения, теплоснабжения, обеспечивающий снижение убытков организаций, работающих в этих сферах;</a:t>
            </a:r>
          </a:p>
          <a:p>
            <a:pPr marL="171450" indent="-171450">
              <a:buSzPct val="100000"/>
              <a:buBlip>
                <a:blip r:embed="rId3"/>
              </a:buBlip>
            </a:pPr>
            <a:r>
              <a:rPr lang="ru-RU" sz="1200" dirty="0" smtClean="0">
                <a:solidFill>
                  <a:srgbClr val="256D84"/>
                </a:solidFill>
              </a:rPr>
              <a:t>Рост цен на газ установлен на уровне, не превышающем инфляцию, позволяя в целом ограничить темп роста тарифов.</a:t>
            </a:r>
            <a:endParaRPr lang="ru-RU" sz="1200" dirty="0">
              <a:solidFill>
                <a:srgbClr val="256D8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866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Demidova\Desktop\лого_жкх_р_0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803" b="13762"/>
          <a:stretch/>
        </p:blipFill>
        <p:spPr bwMode="auto">
          <a:xfrm>
            <a:off x="11211" y="36849"/>
            <a:ext cx="1897138" cy="799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12700">
            <a:solidFill>
              <a:srgbClr val="256D8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0" y="6093296"/>
            <a:ext cx="9144000" cy="0"/>
          </a:xfrm>
          <a:prstGeom prst="line">
            <a:avLst/>
          </a:prstGeom>
          <a:ln w="12700">
            <a:solidFill>
              <a:srgbClr val="256D8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1692480" y="216000"/>
            <a:ext cx="7200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ОСНОВНЫЕ РЕЗУЛЬТАТЫ РАБОТЫ ПАРТНЕРСТВА В 2014 Г.</a:t>
            </a:r>
            <a:endParaRPr lang="ru-RU" sz="2000" b="1" dirty="0">
              <a:solidFill>
                <a:srgbClr val="256D84"/>
              </a:solidFill>
              <a:ea typeface="ＭＳ Ｐゴシック" charset="0"/>
              <a:cs typeface="Calibri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0" y="6218148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C0102D"/>
                </a:solidFill>
                <a:ea typeface="ＭＳ Ｐゴシック" charset="0"/>
                <a:cs typeface="Calibri"/>
              </a:rPr>
              <a:t>ПАРТНЕРСТВО АКТИВНО РАЗВИВАЕТСЯ</a:t>
            </a:r>
          </a:p>
          <a:p>
            <a:pPr algn="ctr"/>
            <a:r>
              <a:rPr lang="ru-RU" sz="1400" b="1" dirty="0" smtClean="0">
                <a:solidFill>
                  <a:srgbClr val="C0102D"/>
                </a:solidFill>
                <a:ea typeface="ＭＳ Ｐゴシック" charset="0"/>
                <a:cs typeface="Calibri"/>
              </a:rPr>
              <a:t>НАЛАЖЕН ПЛОТНЫЙ КОНТАКТ С МИНСТРОЕМ РОССИИ И ДРУГИМИ ОРГАНАМИ ВЛАСТИ</a:t>
            </a:r>
            <a:endParaRPr lang="ru-RU" sz="1400" b="1" dirty="0">
              <a:solidFill>
                <a:srgbClr val="C0102D"/>
              </a:solidFill>
              <a:ea typeface="ＭＳ Ｐゴシック" charset="0"/>
              <a:cs typeface="Calibri"/>
            </a:endParaRPr>
          </a:p>
        </p:txBody>
      </p:sp>
      <p:sp>
        <p:nvSpPr>
          <p:cNvPr id="20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7924800" y="6491288"/>
            <a:ext cx="1219200" cy="366712"/>
          </a:xfrm>
        </p:spPr>
        <p:txBody>
          <a:bodyPr/>
          <a:lstStyle/>
          <a:p>
            <a:pPr>
              <a:defRPr/>
            </a:pPr>
            <a:fld id="{804A88A7-2DD6-8B4E-9583-A8260EF5A7DF}" type="slidenum">
              <a:rPr lang="en-US" smtClean="0">
                <a:solidFill>
                  <a:srgbClr val="464653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464653"/>
              </a:solidFill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-4762" y="1050446"/>
            <a:ext cx="9144000" cy="0"/>
          </a:xfrm>
          <a:prstGeom prst="line">
            <a:avLst/>
          </a:prstGeom>
          <a:ln w="6350">
            <a:solidFill>
              <a:srgbClr val="256D8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180962" y="1107901"/>
            <a:ext cx="877876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SzPct val="100000"/>
              <a:buBlip>
                <a:blip r:embed="rId3"/>
              </a:buBlip>
            </a:pPr>
            <a:r>
              <a:rPr lang="ru-RU" sz="1200" dirty="0" smtClean="0">
                <a:solidFill>
                  <a:srgbClr val="256D84"/>
                </a:solidFill>
              </a:rPr>
              <a:t>Подготовка предложений по созданию института развития в сфере жилищно-коммунального хозяйства (созданию специального механизма в рамках Фонда содействия реформированию ЖКХ);</a:t>
            </a:r>
          </a:p>
          <a:p>
            <a:pPr marL="171450" indent="-171450">
              <a:buSzPct val="100000"/>
              <a:buBlip>
                <a:blip r:embed="rId3"/>
              </a:buBlip>
            </a:pPr>
            <a:r>
              <a:rPr lang="ru-RU" sz="1200" dirty="0" smtClean="0">
                <a:solidFill>
                  <a:srgbClr val="256D84"/>
                </a:solidFill>
              </a:rPr>
              <a:t>Совершенствование концессионного законодательства, реализация пилотных проектов по подготовке конкурсов и заключению концессионных соглашений, анализ конкурсной документации и приведение ее в соответствие с законодательством;</a:t>
            </a:r>
          </a:p>
          <a:p>
            <a:pPr marL="171450" indent="-171450">
              <a:buSzPct val="100000"/>
              <a:buBlip>
                <a:blip r:embed="rId3"/>
              </a:buBlip>
            </a:pPr>
            <a:r>
              <a:rPr lang="ru-RU" sz="1200" dirty="0" smtClean="0">
                <a:solidFill>
                  <a:srgbClr val="256D84"/>
                </a:solidFill>
              </a:rPr>
              <a:t>Разработка долгосрочных финансовых моделей деятельности концессионеров;</a:t>
            </a:r>
          </a:p>
          <a:p>
            <a:pPr marL="171450" indent="-171450">
              <a:buSzPct val="100000"/>
              <a:buBlip>
                <a:blip r:embed="rId3"/>
              </a:buBlip>
            </a:pPr>
            <a:r>
              <a:rPr lang="ru-RU" sz="1200" dirty="0" smtClean="0">
                <a:solidFill>
                  <a:srgbClr val="256D84"/>
                </a:solidFill>
              </a:rPr>
              <a:t>Подготовка проекта Постановления Правительства для «запуска» нового механизма финансирования расходов на строительство инфраструктуры для подключения районов массовой застройки;</a:t>
            </a:r>
          </a:p>
          <a:p>
            <a:pPr marL="171450" indent="-171450">
              <a:buSzPct val="100000"/>
              <a:buBlip>
                <a:blip r:embed="rId3"/>
              </a:buBlip>
            </a:pPr>
            <a:r>
              <a:rPr lang="ru-RU" sz="1200" dirty="0" smtClean="0">
                <a:solidFill>
                  <a:srgbClr val="256D84"/>
                </a:solidFill>
              </a:rPr>
              <a:t>Разработка методических указаний по расчету цены выкупа объектов коммунальной инфраструктуры и арендной платы для объектов, необходимых для подключения районов массовой застройки, разработка проекта предварительного соглашения между субъектом Российской Федерации, АФЖС, застройщиком и ресурсоснабжающей организацией.</a:t>
            </a:r>
            <a:endParaRPr lang="ru-RU" sz="1200" dirty="0">
              <a:solidFill>
                <a:srgbClr val="256D84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79512" y="908752"/>
            <a:ext cx="1584176" cy="28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200" b="1" dirty="0" smtClean="0">
                <a:solidFill>
                  <a:srgbClr val="C0102D"/>
                </a:solidFill>
                <a:ea typeface="ＭＳ Ｐゴシック" charset="0"/>
                <a:cs typeface="Calibri"/>
              </a:rPr>
              <a:t>ИНВЕСТИЦИИ В ЖКХ</a:t>
            </a:r>
            <a:endParaRPr lang="ru-RU" sz="1200" b="1" dirty="0">
              <a:solidFill>
                <a:srgbClr val="C0102D"/>
              </a:solidFill>
              <a:ea typeface="ＭＳ Ｐゴシック" charset="0"/>
              <a:cs typeface="Calibri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-5263" y="3214169"/>
            <a:ext cx="9144000" cy="0"/>
          </a:xfrm>
          <a:prstGeom prst="line">
            <a:avLst/>
          </a:prstGeom>
          <a:ln w="6350">
            <a:solidFill>
              <a:srgbClr val="256D8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180461" y="3280916"/>
            <a:ext cx="877876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SzPct val="100000"/>
              <a:buBlip>
                <a:blip r:embed="rId3"/>
              </a:buBlip>
            </a:pPr>
            <a:r>
              <a:rPr lang="ru-RU" sz="1200" dirty="0" smtClean="0">
                <a:solidFill>
                  <a:srgbClr val="256D84"/>
                </a:solidFill>
              </a:rPr>
              <a:t>Поддержка Минстроя России и других федеральных </a:t>
            </a:r>
            <a:r>
              <a:rPr lang="ru-RU" sz="1200" smtClean="0">
                <a:solidFill>
                  <a:srgbClr val="256D84"/>
                </a:solidFill>
              </a:rPr>
              <a:t>органов власти в </a:t>
            </a:r>
            <a:r>
              <a:rPr lang="ru-RU" sz="1200" dirty="0" smtClean="0">
                <a:solidFill>
                  <a:srgbClr val="256D84"/>
                </a:solidFill>
              </a:rPr>
              <a:t>реализации текущих задач;</a:t>
            </a:r>
          </a:p>
          <a:p>
            <a:pPr marL="171450" indent="-171450">
              <a:buSzPct val="100000"/>
              <a:buBlip>
                <a:blip r:embed="rId3"/>
              </a:buBlip>
            </a:pPr>
            <a:r>
              <a:rPr lang="ru-RU" sz="1200" dirty="0" smtClean="0">
                <a:solidFill>
                  <a:srgbClr val="256D84"/>
                </a:solidFill>
              </a:rPr>
              <a:t>Разработка регионального комплекса мер по реформированию ЖКХ;</a:t>
            </a:r>
            <a:endParaRPr lang="ru-RU" sz="1200" dirty="0">
              <a:solidFill>
                <a:srgbClr val="256D84"/>
              </a:solidFill>
            </a:endParaRPr>
          </a:p>
          <a:p>
            <a:pPr marL="171450" indent="-171450">
              <a:buSzPct val="100000"/>
              <a:buBlip>
                <a:blip r:embed="rId3"/>
              </a:buBlip>
            </a:pPr>
            <a:r>
              <a:rPr lang="ru-RU" sz="1200" dirty="0" smtClean="0">
                <a:solidFill>
                  <a:srgbClr val="256D84"/>
                </a:solidFill>
              </a:rPr>
              <a:t>Помощь регионам в реализации проектов модернизации коммунального хозяйства;</a:t>
            </a:r>
          </a:p>
          <a:p>
            <a:pPr marL="171450" indent="-171450">
              <a:buSzPct val="100000"/>
              <a:buBlip>
                <a:blip r:embed="rId3"/>
              </a:buBlip>
            </a:pPr>
            <a:r>
              <a:rPr lang="ru-RU" sz="1200" dirty="0" smtClean="0">
                <a:solidFill>
                  <a:srgbClr val="256D84"/>
                </a:solidFill>
              </a:rPr>
              <a:t>Проведение регулярных совещаний по вопросам реформирования жилищно-коммунального хозяйства;</a:t>
            </a:r>
          </a:p>
          <a:p>
            <a:pPr marL="171450" indent="-171450">
              <a:buSzPct val="100000"/>
              <a:buBlip>
                <a:blip r:embed="rId3"/>
              </a:buBlip>
            </a:pPr>
            <a:r>
              <a:rPr lang="ru-RU" sz="1200" dirty="0" smtClean="0">
                <a:solidFill>
                  <a:srgbClr val="256D84"/>
                </a:solidFill>
              </a:rPr>
              <a:t>Сбор замечаний, консолидация мнения отраслевого сообщества и представление позиции сообщества в федеральных органах исполнительной власти;</a:t>
            </a:r>
          </a:p>
          <a:p>
            <a:pPr marL="171450" indent="-171450">
              <a:buSzPct val="100000"/>
              <a:buBlip>
                <a:blip r:embed="rId3"/>
              </a:buBlip>
            </a:pPr>
            <a:r>
              <a:rPr lang="ru-RU" sz="1200" dirty="0" smtClean="0">
                <a:solidFill>
                  <a:srgbClr val="256D84"/>
                </a:solidFill>
              </a:rPr>
              <a:t>Организация выставок и конференций;</a:t>
            </a:r>
          </a:p>
          <a:p>
            <a:pPr marL="171450" indent="-171450">
              <a:buSzPct val="100000"/>
              <a:buBlip>
                <a:blip r:embed="rId3"/>
              </a:buBlip>
            </a:pPr>
            <a:r>
              <a:rPr lang="ru-RU" sz="1200" dirty="0" smtClean="0">
                <a:solidFill>
                  <a:srgbClr val="256D84"/>
                </a:solidFill>
              </a:rPr>
              <a:t>Публикации в печатных и электронных средствах массовой информации;</a:t>
            </a:r>
          </a:p>
          <a:p>
            <a:pPr marL="171450" indent="-171450">
              <a:buSzPct val="100000"/>
              <a:buBlip>
                <a:blip r:embed="rId3"/>
              </a:buBlip>
            </a:pPr>
            <a:r>
              <a:rPr lang="ru-RU" sz="1200" dirty="0" smtClean="0">
                <a:solidFill>
                  <a:srgbClr val="256D84"/>
                </a:solidFill>
              </a:rPr>
              <a:t>Выступления на радио и телевидении;</a:t>
            </a:r>
          </a:p>
          <a:p>
            <a:pPr marL="171450" indent="-171450">
              <a:buSzPct val="100000"/>
              <a:buBlip>
                <a:blip r:embed="rId3"/>
              </a:buBlip>
            </a:pPr>
            <a:r>
              <a:rPr lang="ru-RU" sz="1200" dirty="0" smtClean="0">
                <a:solidFill>
                  <a:srgbClr val="256D84"/>
                </a:solidFill>
              </a:rPr>
              <a:t>Размещение информации на сайте в сети Интернет (в 2014 г. запущена новая версия сайта);</a:t>
            </a:r>
          </a:p>
          <a:p>
            <a:pPr marL="171450" indent="-171450">
              <a:buSzPct val="100000"/>
              <a:buBlip>
                <a:blip r:embed="rId3"/>
              </a:buBlip>
            </a:pPr>
            <a:r>
              <a:rPr lang="ru-RU" sz="1200" dirty="0" smtClean="0">
                <a:solidFill>
                  <a:srgbClr val="256D84"/>
                </a:solidFill>
              </a:rPr>
              <a:t>Участие в образовательных программах;</a:t>
            </a:r>
          </a:p>
          <a:p>
            <a:pPr marL="171450" indent="-171450">
              <a:buSzPct val="100000"/>
              <a:buBlip>
                <a:blip r:embed="rId3"/>
              </a:buBlip>
            </a:pPr>
            <a:r>
              <a:rPr lang="ru-RU" sz="1200" dirty="0" smtClean="0">
                <a:solidFill>
                  <a:srgbClr val="256D84"/>
                </a:solidFill>
              </a:rPr>
              <a:t>Взаимодействие с НП «ЖКХ Контроль», Общественной палатой, Общероссийским народным фронтом.</a:t>
            </a:r>
          </a:p>
          <a:p>
            <a:pPr marL="171450" indent="-171450">
              <a:buSzPct val="100000"/>
              <a:buBlip>
                <a:blip r:embed="rId3"/>
              </a:buBlip>
            </a:pPr>
            <a:endParaRPr lang="ru-RU" sz="1200" dirty="0" smtClean="0">
              <a:solidFill>
                <a:srgbClr val="256D84"/>
              </a:solidFill>
            </a:endParaRPr>
          </a:p>
          <a:p>
            <a:pPr marL="171450" indent="-171450">
              <a:buSzPct val="100000"/>
              <a:buBlip>
                <a:blip r:embed="rId3"/>
              </a:buBlip>
            </a:pPr>
            <a:endParaRPr lang="ru-RU" sz="1200" dirty="0">
              <a:solidFill>
                <a:srgbClr val="256D84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79010" y="3072475"/>
            <a:ext cx="1296646" cy="28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200" b="1" dirty="0" smtClean="0">
                <a:solidFill>
                  <a:srgbClr val="C0102D"/>
                </a:solidFill>
                <a:ea typeface="ＭＳ Ｐゴシック" charset="0"/>
                <a:cs typeface="Calibri"/>
              </a:rPr>
              <a:t>ДРУГИЕ ЗАДАЧИ</a:t>
            </a:r>
            <a:endParaRPr lang="ru-RU" sz="1200" b="1" dirty="0">
              <a:solidFill>
                <a:srgbClr val="C0102D"/>
              </a:solidFill>
              <a:ea typeface="ＭＳ Ｐゴシック" charset="0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6453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1943</TotalTime>
  <Words>939</Words>
  <Application>Microsoft Office PowerPoint</Application>
  <PresentationFormat>Экран (4:3)</PresentationFormat>
  <Paragraphs>62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</dc:creator>
  <cp:lastModifiedBy>Димитрий Будницкий</cp:lastModifiedBy>
  <cp:revision>585</cp:revision>
  <cp:lastPrinted>2013-09-23T14:25:00Z</cp:lastPrinted>
  <dcterms:created xsi:type="dcterms:W3CDTF">2013-09-12T09:51:20Z</dcterms:created>
  <dcterms:modified xsi:type="dcterms:W3CDTF">2014-12-15T15:34:41Z</dcterms:modified>
</cp:coreProperties>
</file>