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9" r:id="rId1"/>
  </p:sldMasterIdLst>
  <p:notesMasterIdLst>
    <p:notesMasterId r:id="rId18"/>
  </p:notesMasterIdLst>
  <p:handoutMasterIdLst>
    <p:handoutMasterId r:id="rId19"/>
  </p:handoutMasterIdLst>
  <p:sldIdLst>
    <p:sldId id="267" r:id="rId2"/>
    <p:sldId id="277" r:id="rId3"/>
    <p:sldId id="268" r:id="rId4"/>
    <p:sldId id="275" r:id="rId5"/>
    <p:sldId id="292" r:id="rId6"/>
    <p:sldId id="278" r:id="rId7"/>
    <p:sldId id="279" r:id="rId8"/>
    <p:sldId id="280" r:id="rId9"/>
    <p:sldId id="282" r:id="rId10"/>
    <p:sldId id="283" r:id="rId11"/>
    <p:sldId id="284" r:id="rId12"/>
    <p:sldId id="285" r:id="rId13"/>
    <p:sldId id="288" r:id="rId14"/>
    <p:sldId id="289" r:id="rId15"/>
    <p:sldId id="290" r:id="rId16"/>
    <p:sldId id="291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006"/>
    <a:srgbClr val="1F9710"/>
    <a:srgbClr val="19750C"/>
    <a:srgbClr val="F93111"/>
    <a:srgbClr val="FEFF55"/>
    <a:srgbClr val="FF5629"/>
    <a:srgbClr val="C7FF24"/>
    <a:srgbClr val="2AC113"/>
    <a:srgbClr val="6D84FF"/>
    <a:srgbClr val="074F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3728" autoAdjust="0"/>
  </p:normalViewPr>
  <p:slideViewPr>
    <p:cSldViewPr snapToGrid="0" snapToObjects="1">
      <p:cViewPr>
        <p:scale>
          <a:sx n="70" d="100"/>
          <a:sy n="70" d="100"/>
        </p:scale>
        <p:origin x="-137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4D667-93C7-294A-BB6A-C939C6FC7FE1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8944D-1477-7544-8879-62A49FAD3A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44139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4167D-9050-3941-8187-CFA9EC6BA297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454B-5F7B-D94E-8879-A617D93E8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26290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AB126-691C-DB4C-A164-A985EDEB3E7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689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A1B6-3F80-C945-BD40-C81FBA61E325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932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37C0-0ADF-064D-9455-D942EB29CE40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095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456F-B777-124E-A8A2-A8294D5B2AC1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329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6D48-C662-0F46-89FF-5B4DDA82C2D0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4/28/2014</a:t>
            </a:fld>
            <a:endParaRPr lang="en-US">
              <a:solidFill>
                <a:srgbClr val="464653"/>
              </a:solidFill>
              <a:latin typeface="Gill Sans MT" charset="0"/>
            </a:endParaRP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A88A7-2DD6-8B4E-9583-A8260EF5A7DF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60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C17D-2718-994B-8DC8-4D4A96BBBD72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802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AB04-8455-414E-BF33-791FADBF1141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146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99D8-ED06-7041-A7A5-7459B47C58F6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327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0871-CCD1-EF4C-ACFE-42E7F6A904F5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356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6E24-D540-304B-B2BF-417076721A53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757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CF17D-4B4E-C541-9EB3-D4C63A0AAD9F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370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6C2-1CAB-BA4C-94CE-5EA96D743A53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045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22A0-1F5E-EB4C-9D76-7F01C8A2495D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501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8E909-C4DD-FC49-BF64-15DB41B30324}" type="datetime1">
              <a:rPr lang="en-US" smtClean="0"/>
              <a:pPr/>
              <a:t>4/28/2014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A2E15-AE51-EC40-86BE-639E03647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328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97384" y="146925"/>
            <a:ext cx="8346615" cy="612000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rgbClr val="002060"/>
                </a:solidFill>
                <a:latin typeface="Calibri"/>
                <a:ea typeface="ＭＳ Ｐゴシック" charset="0"/>
                <a:cs typeface="Calibri"/>
              </a:rPr>
              <a:t>НП «ЖКХ Развитие»</a:t>
            </a:r>
            <a:endParaRPr kumimoji="0" lang="ru-RU" sz="2800" dirty="0">
              <a:solidFill>
                <a:srgbClr val="002060"/>
              </a:solidFill>
              <a:latin typeface="Calibri"/>
              <a:ea typeface="ＭＳ Ｐゴシック" charset="0"/>
              <a:cs typeface="Calibri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0" y="794925"/>
            <a:ext cx="9144000" cy="0"/>
          </a:xfrm>
          <a:prstGeom prst="line">
            <a:avLst/>
          </a:prstGeom>
          <a:ln w="12700"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9483" y="905013"/>
            <a:ext cx="9441062" cy="15541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2800">
                <a:solidFill>
                  <a:srgbClr val="002060"/>
                </a:solidFill>
                <a:latin typeface="Calibri"/>
                <a:ea typeface="ＭＳ Ｐゴシック" charset="0"/>
                <a:cs typeface="Calibri"/>
              </a:defRPr>
            </a:lvl1pPr>
          </a:lstStyle>
          <a:p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9483" y="1302326"/>
            <a:ext cx="8531281" cy="522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dirty="0" smtClean="0">
              <a:solidFill>
                <a:srgbClr val="0033CC"/>
              </a:solidFill>
            </a:endParaRPr>
          </a:p>
          <a:p>
            <a:pPr algn="ctr">
              <a:defRPr/>
            </a:pPr>
            <a:r>
              <a:rPr lang="ru-RU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0"/>
                <a:cs typeface="Calibri"/>
              </a:rPr>
              <a:t>О </a:t>
            </a:r>
            <a:r>
              <a:rPr lang="ru-RU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0"/>
                <a:cs typeface="Calibri"/>
              </a:rPr>
              <a:t>ПРАВИЛАХ </a:t>
            </a:r>
            <a:r>
              <a:rPr lang="ru-RU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0"/>
                <a:cs typeface="Calibri"/>
              </a:rPr>
              <a:t>ОРГАНИЗАЦИИ </a:t>
            </a:r>
          </a:p>
          <a:p>
            <a:pPr algn="ctr">
              <a:defRPr/>
            </a:pPr>
            <a:r>
              <a:rPr lang="ru-RU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0"/>
                <a:cs typeface="Calibri"/>
              </a:rPr>
              <a:t>КОММЕРЧЕСКОГО УЧЕТА ВОДЫ, СТОЧНЫХ ВОД</a:t>
            </a: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dirty="0" smtClean="0"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 smtClean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 smtClean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 smtClean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 smtClean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ru-RU" altLang="ru-RU" b="1" i="1" dirty="0">
              <a:solidFill>
                <a:srgbClr val="29292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ru-RU" altLang="ru-RU" b="1" i="1" dirty="0" smtClean="0">
                <a:solidFill>
                  <a:srgbClr val="292929"/>
                </a:solidFill>
              </a:rPr>
              <a:t>заместитель исполнительного директора </a:t>
            </a:r>
          </a:p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ru-RU" altLang="ru-RU" b="1" i="1" dirty="0" smtClean="0">
                <a:solidFill>
                  <a:srgbClr val="292929"/>
                </a:solidFill>
              </a:rPr>
              <a:t>НП «</a:t>
            </a:r>
            <a:r>
              <a:rPr lang="ru-RU" altLang="ru-RU" b="1" i="1" smtClean="0">
                <a:solidFill>
                  <a:srgbClr val="292929"/>
                </a:solidFill>
              </a:rPr>
              <a:t>ЖКХ Развитие</a:t>
            </a:r>
            <a:r>
              <a:rPr lang="ru-RU" altLang="ru-RU" b="1" i="1" dirty="0" smtClean="0">
                <a:solidFill>
                  <a:srgbClr val="292929"/>
                </a:solidFill>
              </a:rPr>
              <a:t>»</a:t>
            </a:r>
          </a:p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ru-RU" altLang="ru-RU" b="1" i="1" dirty="0" smtClean="0">
                <a:solidFill>
                  <a:srgbClr val="292929"/>
                </a:solidFill>
              </a:rPr>
              <a:t>Будницкий Димитрий Михайлович </a:t>
            </a:r>
          </a:p>
          <a:p>
            <a:pPr algn="r">
              <a:lnSpc>
                <a:spcPct val="80000"/>
              </a:lnSpc>
              <a:buFontTx/>
              <a:buNone/>
              <a:defRPr/>
            </a:pPr>
            <a:r>
              <a:rPr lang="ru-RU" altLang="ru-RU" b="1" i="1" dirty="0" smtClean="0">
                <a:solidFill>
                  <a:srgbClr val="000000"/>
                </a:solidFill>
              </a:rPr>
              <a:t>24.04.2014</a:t>
            </a:r>
          </a:p>
        </p:txBody>
      </p:sp>
      <p:pic>
        <p:nvPicPr>
          <p:cNvPr id="7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8957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10616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ЭКСПЛУАТАЦИИ, ПОВЕРКИ, РЕМОНТА и ЗАМЕНЫ УЗЛОВ УЧЕТА  (п. 8 Правил)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10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</a:t>
            </a:r>
          </a:p>
          <a:p>
            <a:pPr algn="just"/>
            <a:r>
              <a:rPr lang="ru-RU" sz="2000" dirty="0" smtClean="0"/>
              <a:t>     </a:t>
            </a:r>
            <a:r>
              <a:rPr lang="ru-RU" sz="2000" b="1" dirty="0" smtClean="0"/>
              <a:t>а</a:t>
            </a:r>
            <a:r>
              <a:rPr lang="ru-RU" sz="2400" b="1" dirty="0"/>
              <a:t>) получение технических условий на проектирование узла учета;</a:t>
            </a:r>
          </a:p>
          <a:p>
            <a:pPr algn="just"/>
            <a:r>
              <a:rPr lang="ru-RU" sz="2400" b="1" dirty="0" smtClean="0"/>
              <a:t>     б</a:t>
            </a:r>
            <a:r>
              <a:rPr lang="ru-RU" sz="2400" b="1" dirty="0"/>
              <a:t>) проектирование узла учета и монтаж узла учета для вновь допускаемых к эксплуатации узлов учета, включая установку приборов учета;</a:t>
            </a:r>
          </a:p>
          <a:p>
            <a:pPr algn="just"/>
            <a:r>
              <a:rPr lang="ru-RU" sz="2400" b="1" dirty="0" smtClean="0"/>
              <a:t>     в</a:t>
            </a:r>
            <a:r>
              <a:rPr lang="ru-RU" sz="2400" b="1" dirty="0"/>
              <a:t>) допуск к эксплуатации узла учета;</a:t>
            </a:r>
          </a:p>
          <a:p>
            <a:pPr algn="just"/>
            <a:r>
              <a:rPr lang="ru-RU" sz="2400" b="1" dirty="0" smtClean="0"/>
              <a:t>     г</a:t>
            </a:r>
            <a:r>
              <a:rPr lang="ru-RU" sz="2400" b="1" dirty="0"/>
              <a:t>) эксплуатация узла учета, включая снятие показаний приборов учета о количестве </a:t>
            </a:r>
            <a:r>
              <a:rPr lang="ru-RU" sz="2400" b="1" dirty="0" smtClean="0"/>
              <a:t>воды, сточных вод, а </a:t>
            </a:r>
            <a:r>
              <a:rPr lang="ru-RU" sz="2400" b="1" dirty="0"/>
              <a:t>также ведение учета о количестве и продолжительности </a:t>
            </a:r>
            <a:r>
              <a:rPr lang="ru-RU" sz="2400" b="1" i="1" dirty="0"/>
              <a:t>нештатных ситуаций</a:t>
            </a:r>
            <a:r>
              <a:rPr lang="ru-RU" sz="2400" b="1" dirty="0"/>
              <a:t>, возникающих в работе приборов учета узла учета;</a:t>
            </a:r>
          </a:p>
          <a:p>
            <a:pPr algn="just"/>
            <a:r>
              <a:rPr lang="ru-RU" sz="2400" b="1" dirty="0" smtClean="0"/>
              <a:t>      д</a:t>
            </a:r>
            <a:r>
              <a:rPr lang="ru-RU" sz="2400" b="1" dirty="0"/>
              <a:t>) поверка, ремонт и замена (при необходимости) приборов учета.</a:t>
            </a:r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7207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10616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РАСЧЕТНЫЕ СПОСОБЫ КОММЕРЧЕСКОГО УЧЕТА ВОДЫ  (раздел III Правил)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11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</a:t>
            </a:r>
          </a:p>
          <a:p>
            <a:pPr algn="just"/>
            <a:r>
              <a:rPr lang="ru-RU" sz="2000" b="1" dirty="0" smtClean="0"/>
              <a:t>    1) </a:t>
            </a:r>
            <a:r>
              <a:rPr lang="ru-RU" sz="2000" b="1" dirty="0"/>
              <a:t>метод учета пропускной способности устройств и сооружений, используемых для присоединения к централизованным системам </a:t>
            </a:r>
            <a:r>
              <a:rPr lang="ru-RU" sz="2000" b="1" dirty="0" smtClean="0"/>
              <a:t>водоснабжения: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 </a:t>
            </a:r>
            <a:r>
              <a:rPr lang="ru-RU" sz="2000" dirty="0" smtClean="0"/>
              <a:t>- при самовольном присоединении (пользовании);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- </a:t>
            </a:r>
            <a:r>
              <a:rPr lang="ru-RU" sz="2000" dirty="0"/>
              <a:t>через 60 дней со дня возникновения неисправности прибора учета </a:t>
            </a:r>
            <a:r>
              <a:rPr lang="ru-RU" sz="2000" dirty="0" smtClean="0"/>
              <a:t>или его демонтажа;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- если за 60 дней после уведомления прибор учета не установлен. </a:t>
            </a:r>
            <a:endParaRPr lang="ru-RU" sz="2000" dirty="0"/>
          </a:p>
          <a:p>
            <a:pPr algn="just"/>
            <a:r>
              <a:rPr lang="ru-RU" sz="2000" b="1" dirty="0" smtClean="0"/>
              <a:t>     2) </a:t>
            </a:r>
            <a:r>
              <a:rPr lang="ru-RU" sz="2000" b="1" dirty="0"/>
              <a:t>метод расчетного среднемесячного </a:t>
            </a:r>
            <a:r>
              <a:rPr lang="ru-RU" sz="2000" b="1" dirty="0" smtClean="0"/>
              <a:t>количества </a:t>
            </a:r>
            <a:r>
              <a:rPr lang="ru-RU" sz="2000" b="1" dirty="0"/>
              <a:t>поданной (транспортируемой) </a:t>
            </a:r>
            <a:r>
              <a:rPr lang="ru-RU" sz="2000" b="1" dirty="0" smtClean="0"/>
              <a:t>воды </a:t>
            </a:r>
            <a:r>
              <a:rPr lang="ru-RU" sz="2000" dirty="0" smtClean="0"/>
              <a:t>- при неисправности (демонтаже) прибора учета – в течение не более 60 дней (если </a:t>
            </a:r>
            <a:r>
              <a:rPr lang="ru-RU" sz="2000" dirty="0"/>
              <a:t>фактический период работы прибора учета </a:t>
            </a:r>
            <a:r>
              <a:rPr lang="ru-RU" sz="2000" dirty="0" smtClean="0"/>
              <a:t>– не менее </a:t>
            </a:r>
            <a:r>
              <a:rPr lang="ru-RU" sz="2000" dirty="0"/>
              <a:t>60 </a:t>
            </a:r>
            <a:r>
              <a:rPr lang="ru-RU" sz="2000" dirty="0" smtClean="0"/>
              <a:t>дней).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 3) метод </a:t>
            </a:r>
            <a:r>
              <a:rPr lang="ru-RU" sz="2000" b="1" dirty="0"/>
              <a:t>гарантированного объема подачи </a:t>
            </a:r>
            <a:r>
              <a:rPr lang="ru-RU" sz="2000" b="1" dirty="0" smtClean="0"/>
              <a:t>воды </a:t>
            </a:r>
            <a:r>
              <a:rPr lang="ru-RU" sz="2000" dirty="0" smtClean="0"/>
              <a:t>(определенного в договоре)</a:t>
            </a:r>
            <a:r>
              <a:rPr lang="ru-RU" sz="2000" b="1" dirty="0" smtClean="0"/>
              <a:t> </a:t>
            </a:r>
            <a:r>
              <a:rPr lang="ru-RU" sz="2000" dirty="0" smtClean="0"/>
              <a:t>– в иных случаях отсутствия прибора учета или если  </a:t>
            </a:r>
            <a:r>
              <a:rPr lang="ru-RU" sz="2000" dirty="0"/>
              <a:t>фактический период работы прибора учета </a:t>
            </a:r>
            <a:r>
              <a:rPr lang="ru-RU" sz="2000" dirty="0" smtClean="0"/>
              <a:t>- </a:t>
            </a:r>
            <a:r>
              <a:rPr lang="ru-RU" sz="2000" dirty="0"/>
              <a:t>менее 60 </a:t>
            </a:r>
            <a:r>
              <a:rPr lang="ru-RU" sz="2000" dirty="0" smtClean="0"/>
              <a:t>дней.</a:t>
            </a:r>
            <a:endParaRPr lang="ru-RU" sz="2000" dirty="0"/>
          </a:p>
          <a:p>
            <a:pPr algn="just"/>
            <a:r>
              <a:rPr lang="ru-RU" sz="2000" b="1" dirty="0" smtClean="0"/>
              <a:t>     4) </a:t>
            </a:r>
            <a:r>
              <a:rPr lang="ru-RU" sz="2000" b="1" dirty="0"/>
              <a:t>метод суммирования объемов </a:t>
            </a:r>
            <a:r>
              <a:rPr lang="ru-RU" sz="2000" b="1" dirty="0" smtClean="0"/>
              <a:t>воды </a:t>
            </a:r>
            <a:r>
              <a:rPr lang="ru-RU" sz="2000" dirty="0" smtClean="0"/>
              <a:t>– в отношениях при транспортировке воды (при отсутствии, неисправности (демонтаже) соответствующего прибора учета).</a:t>
            </a:r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21798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10616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РАСЧЕТНЫЕ СПОСОБЫ КОММЕРЧЕСКОГО УЧЕТА СТОЧНЫХ ВОД  (раздел 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Правил)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12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</a:t>
            </a:r>
          </a:p>
          <a:p>
            <a:pPr algn="just"/>
            <a:r>
              <a:rPr lang="ru-RU" sz="2000" b="1" dirty="0" smtClean="0"/>
              <a:t>    1) </a:t>
            </a:r>
            <a:r>
              <a:rPr lang="ru-RU" sz="2000" b="1" dirty="0"/>
              <a:t>О</a:t>
            </a:r>
            <a:r>
              <a:rPr lang="ru-RU" sz="2000" b="1" dirty="0" smtClean="0"/>
              <a:t>бъем </a:t>
            </a:r>
            <a:r>
              <a:rPr lang="ru-RU" sz="2000" b="1" dirty="0"/>
              <a:t>отведенных абонентом сточных вод принимается равным объему воды, поданной этому абоненту из всех источников </a:t>
            </a:r>
            <a:r>
              <a:rPr lang="ru-RU" sz="2000" b="1" dirty="0" smtClean="0"/>
              <a:t>водоснабжения - </a:t>
            </a:r>
            <a:r>
              <a:rPr lang="ru-RU" sz="2000" dirty="0"/>
              <a:t>п</a:t>
            </a:r>
            <a:r>
              <a:rPr lang="ru-RU" sz="2000" dirty="0" smtClean="0"/>
              <a:t>ри </a:t>
            </a:r>
            <a:r>
              <a:rPr lang="ru-RU" sz="2000" dirty="0"/>
              <a:t>отсутствии у абонента прибора учета или неисправности </a:t>
            </a:r>
            <a:r>
              <a:rPr lang="ru-RU" sz="2000" dirty="0" smtClean="0"/>
              <a:t>(демонтаже) прибора учета, </a:t>
            </a:r>
            <a:r>
              <a:rPr lang="ru-RU" sz="2000" dirty="0"/>
              <a:t>нарушении сроков представления показаний приборов учета, за исключением случаев предварительного уведомления абонентом </a:t>
            </a:r>
            <a:r>
              <a:rPr lang="ru-RU" sz="2000" dirty="0" smtClean="0"/>
              <a:t>о </a:t>
            </a:r>
            <a:r>
              <a:rPr lang="ru-RU" sz="2000" dirty="0"/>
              <a:t>временном прекращении сброса сточных </a:t>
            </a:r>
            <a:r>
              <a:rPr lang="ru-RU" sz="2000" dirty="0" smtClean="0"/>
              <a:t>вод</a:t>
            </a:r>
            <a:r>
              <a:rPr lang="ru-RU" sz="2000" b="1" dirty="0" smtClean="0"/>
              <a:t>.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2) По пропускной способности канализационных сетей </a:t>
            </a:r>
            <a:r>
              <a:rPr lang="ru-RU" sz="2000" dirty="0" smtClean="0"/>
              <a:t>(в соответствии с Методикой) - </a:t>
            </a:r>
            <a:r>
              <a:rPr lang="ru-RU" sz="2000" dirty="0"/>
              <a:t>п</a:t>
            </a:r>
            <a:r>
              <a:rPr lang="ru-RU" sz="2000" dirty="0" smtClean="0"/>
              <a:t>ри </a:t>
            </a:r>
            <a:r>
              <a:rPr lang="ru-RU" sz="2000" dirty="0"/>
              <a:t>самовольном подключении и (или) пользовании централизованной системой </a:t>
            </a:r>
            <a:r>
              <a:rPr lang="ru-RU" sz="2000" dirty="0" smtClean="0"/>
              <a:t>водоотведения.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3) В </a:t>
            </a:r>
            <a:r>
              <a:rPr lang="ru-RU" sz="2000" b="1" dirty="0"/>
              <a:t>соответствии с методическими указаниями по расчету объема принятых (отведенных) поверхностных сточных </a:t>
            </a:r>
            <a:r>
              <a:rPr lang="ru-RU" sz="2000" b="1" dirty="0" smtClean="0"/>
              <a:t>вод. </a:t>
            </a:r>
          </a:p>
          <a:p>
            <a:pPr algn="just"/>
            <a:r>
              <a:rPr lang="ru-RU" sz="2000" b="1" dirty="0" smtClean="0"/>
              <a:t>    4) Суммирование </a:t>
            </a:r>
            <a:r>
              <a:rPr lang="ru-RU" sz="2000" b="1" dirty="0"/>
              <a:t>объема сточных </a:t>
            </a:r>
            <a:r>
              <a:rPr lang="ru-RU" sz="2000" b="1" dirty="0" smtClean="0"/>
              <a:t>вод </a:t>
            </a:r>
            <a:r>
              <a:rPr lang="ru-RU" sz="2000" dirty="0" smtClean="0"/>
              <a:t>(который отведен </a:t>
            </a:r>
            <a:r>
              <a:rPr lang="ru-RU" sz="2000" dirty="0"/>
              <a:t>абонентами или принят от других транзитных организаций, а также объема поверхностных сточных вод, принимаемых транзитной </a:t>
            </a:r>
            <a:r>
              <a:rPr lang="ru-RU" sz="2000" dirty="0" smtClean="0"/>
              <a:t>организацией) -</a:t>
            </a:r>
            <a:r>
              <a:rPr lang="ru-RU" sz="2000" b="1" dirty="0" smtClean="0"/>
              <a:t> </a:t>
            </a:r>
            <a:r>
              <a:rPr lang="ru-RU" sz="2000" dirty="0"/>
              <a:t>в отношениях при транспортировке </a:t>
            </a:r>
            <a:r>
              <a:rPr lang="ru-RU" sz="2000" dirty="0" smtClean="0"/>
              <a:t>сточных вод </a:t>
            </a:r>
            <a:r>
              <a:rPr lang="ru-RU" sz="2000" dirty="0"/>
              <a:t>(при отсутствии, неисправности (демонтаже) </a:t>
            </a:r>
            <a:r>
              <a:rPr lang="ru-RU" sz="2000" dirty="0" smtClean="0"/>
              <a:t>прибора </a:t>
            </a:r>
            <a:r>
              <a:rPr lang="ru-RU" sz="2000" dirty="0"/>
              <a:t>учета</a:t>
            </a:r>
            <a:r>
              <a:rPr lang="ru-RU" sz="2000" dirty="0" smtClean="0"/>
              <a:t>).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b="1" dirty="0"/>
          </a:p>
          <a:p>
            <a:pPr algn="just"/>
            <a:endParaRPr lang="ru-RU" sz="2000" b="1" dirty="0" smtClean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8013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10616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ПРОЕКТИРОВАНИЕ УЗЛА УЧЕТА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(раздел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Правил)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13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</a:t>
            </a:r>
          </a:p>
          <a:p>
            <a:pPr algn="just"/>
            <a:r>
              <a:rPr lang="ru-RU" sz="2000" b="1" dirty="0" smtClean="0"/>
              <a:t>   Технические </a:t>
            </a:r>
            <a:r>
              <a:rPr lang="ru-RU" sz="2000" b="1" dirty="0"/>
              <a:t>условия на проектирование узла учета должны содержать:</a:t>
            </a:r>
            <a:endParaRPr lang="ru-RU" sz="2000" dirty="0"/>
          </a:p>
          <a:p>
            <a:pPr algn="just"/>
            <a:r>
              <a:rPr lang="ru-RU" sz="2000" dirty="0" smtClean="0"/>
              <a:t>   а</a:t>
            </a:r>
            <a:r>
              <a:rPr lang="ru-RU" sz="2000" dirty="0"/>
              <a:t>) требования к месту размещения узла учета;</a:t>
            </a:r>
          </a:p>
          <a:p>
            <a:pPr algn="just"/>
            <a:r>
              <a:rPr lang="ru-RU" sz="2000" dirty="0" smtClean="0"/>
              <a:t>   б</a:t>
            </a:r>
            <a:r>
              <a:rPr lang="ru-RU" sz="2000" dirty="0"/>
              <a:t>) требования к схеме установки прибора учета и иных компонентов узла учета;</a:t>
            </a:r>
          </a:p>
          <a:p>
            <a:pPr algn="just"/>
            <a:r>
              <a:rPr lang="ru-RU" sz="2000" dirty="0" smtClean="0"/>
              <a:t>   в</a:t>
            </a:r>
            <a:r>
              <a:rPr lang="ru-RU" sz="2000" dirty="0"/>
              <a:t>) </a:t>
            </a:r>
            <a:r>
              <a:rPr lang="ru-RU" sz="2000" dirty="0" smtClean="0"/>
              <a:t>требования к </a:t>
            </a:r>
            <a:r>
              <a:rPr lang="ru-RU" sz="2000" dirty="0"/>
              <a:t>техническим характеристикам прибора учета, в том числе точности, диапазону измерений и уровню погрешности.</a:t>
            </a:r>
          </a:p>
          <a:p>
            <a:pPr algn="just"/>
            <a:r>
              <a:rPr lang="ru-RU" sz="2000" b="1" dirty="0" smtClean="0"/>
              <a:t>   Проектная </a:t>
            </a:r>
            <a:r>
              <a:rPr lang="ru-RU" sz="2000" b="1" dirty="0"/>
              <a:t>документация на оборудование узла учета должна содержать:</a:t>
            </a:r>
            <a:endParaRPr lang="ru-RU" sz="2000" dirty="0"/>
          </a:p>
          <a:p>
            <a:pPr algn="just"/>
            <a:r>
              <a:rPr lang="ru-RU" sz="2000" dirty="0" smtClean="0"/>
              <a:t>   а</a:t>
            </a:r>
            <a:r>
              <a:rPr lang="ru-RU" sz="2000" dirty="0"/>
              <a:t>) указание на место размещения узла учета;</a:t>
            </a:r>
          </a:p>
          <a:p>
            <a:pPr algn="just"/>
            <a:r>
              <a:rPr lang="ru-RU" sz="2000" dirty="0" smtClean="0"/>
              <a:t>   б</a:t>
            </a:r>
            <a:r>
              <a:rPr lang="ru-RU" sz="2000" dirty="0"/>
              <a:t>) схему установки (подключения) прибора учета и иных компонентов узла учета к сетям водоснабжения и водоотведения;</a:t>
            </a:r>
          </a:p>
          <a:p>
            <a:pPr algn="just"/>
            <a:r>
              <a:rPr lang="ru-RU" sz="2000" dirty="0" smtClean="0"/>
              <a:t>   в</a:t>
            </a:r>
            <a:r>
              <a:rPr lang="ru-RU" sz="2000" dirty="0"/>
              <a:t>) сведения о типе используемого прибора учета и сведения, подтверждающие его соответствие требованиям законодательства Российской Федерации об обеспечении единства измерений.</a:t>
            </a:r>
          </a:p>
          <a:p>
            <a:pPr algn="just"/>
            <a:endParaRPr lang="ru-RU" sz="2000" dirty="0"/>
          </a:p>
          <a:p>
            <a:pPr algn="just"/>
            <a:endParaRPr lang="ru-RU" sz="2000" b="1" dirty="0"/>
          </a:p>
          <a:p>
            <a:pPr algn="just"/>
            <a:endParaRPr lang="ru-RU" sz="2000" b="1" dirty="0" smtClean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1781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63631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ДОПУСК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УЗЛА УЧЕТА К ЭКСПЛУАТАЦИИ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(раздел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Правил)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14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      1) Заявка </a:t>
            </a:r>
            <a:r>
              <a:rPr lang="ru-RU" sz="2000" b="1" dirty="0"/>
              <a:t>на допуск узла учета к </a:t>
            </a:r>
            <a:r>
              <a:rPr lang="ru-RU" sz="2000" b="1" dirty="0" smtClean="0"/>
              <a:t>эксплуатации.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  2) Проверка организацией ВКХ:</a:t>
            </a:r>
          </a:p>
          <a:p>
            <a:r>
              <a:rPr lang="ru-RU" sz="2000" dirty="0" smtClean="0"/>
              <a:t>      </a:t>
            </a:r>
            <a:r>
              <a:rPr lang="ru-RU" sz="1600" dirty="0" smtClean="0"/>
              <a:t>а</a:t>
            </a:r>
            <a:r>
              <a:rPr lang="ru-RU" sz="1600" dirty="0"/>
              <a:t>) соответствие заводских номеров на приборах учета, входящих в состав узла учета, номерам, указанным в их паспортах;</a:t>
            </a:r>
          </a:p>
          <a:p>
            <a:r>
              <a:rPr lang="ru-RU" sz="1600" dirty="0" smtClean="0"/>
              <a:t>      б</a:t>
            </a:r>
            <a:r>
              <a:rPr lang="ru-RU" sz="1600" dirty="0"/>
              <a:t>) соответствие узла учета проектной и технической документации, в том числе комплектации и схеме монтажа приборов учета узла учета;</a:t>
            </a:r>
          </a:p>
          <a:p>
            <a:r>
              <a:rPr lang="ru-RU" sz="1600" dirty="0" smtClean="0"/>
              <a:t>      в</a:t>
            </a:r>
            <a:r>
              <a:rPr lang="ru-RU" sz="1600" dirty="0"/>
              <a:t>) наличие знаков последней поверки (за исключением новых приборов учета);</a:t>
            </a:r>
          </a:p>
          <a:p>
            <a:r>
              <a:rPr lang="ru-RU" sz="1600" dirty="0" smtClean="0"/>
              <a:t>      г</a:t>
            </a:r>
            <a:r>
              <a:rPr lang="ru-RU" sz="1600" dirty="0"/>
              <a:t>) работоспособность приборов учета, входящих в состав узла учета, и узла учета;</a:t>
            </a:r>
          </a:p>
          <a:p>
            <a:r>
              <a:rPr lang="ru-RU" sz="1600" dirty="0" smtClean="0"/>
              <a:t>      д</a:t>
            </a:r>
            <a:r>
              <a:rPr lang="ru-RU" sz="1600" dirty="0"/>
              <a:t>) работоспособность телеметрических устройств (в случае их наличия в составе узла учета</a:t>
            </a:r>
            <a:r>
              <a:rPr lang="ru-RU" sz="1600" dirty="0" smtClean="0"/>
              <a:t>).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2000" b="1" dirty="0" smtClean="0"/>
              <a:t>3) Установка </a:t>
            </a:r>
            <a:r>
              <a:rPr lang="ru-RU" sz="2000" b="1" dirty="0"/>
              <a:t>контрольных </a:t>
            </a:r>
            <a:r>
              <a:rPr lang="ru-RU" sz="2000" b="1" dirty="0" smtClean="0"/>
              <a:t>пломб. 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 4) Оформление акта </a:t>
            </a:r>
            <a:r>
              <a:rPr lang="ru-RU" sz="2000" b="1" dirty="0"/>
              <a:t>допуска узла учета к </a:t>
            </a:r>
            <a:r>
              <a:rPr lang="ru-RU" sz="2000" b="1" dirty="0" smtClean="0"/>
              <a:t>эксплуатации:</a:t>
            </a:r>
            <a:endParaRPr lang="ru-RU" sz="2000" b="1" dirty="0"/>
          </a:p>
          <a:p>
            <a:pPr algn="just"/>
            <a:r>
              <a:rPr lang="ru-RU" sz="1600" dirty="0" smtClean="0"/>
              <a:t>       а</a:t>
            </a:r>
            <a:r>
              <a:rPr lang="ru-RU" sz="1600" dirty="0"/>
              <a:t>) дата, время и местонахождение объекта проверки;</a:t>
            </a:r>
          </a:p>
          <a:p>
            <a:pPr algn="just"/>
            <a:r>
              <a:rPr lang="ru-RU" sz="1600" dirty="0" smtClean="0"/>
              <a:t>       б</a:t>
            </a:r>
            <a:r>
              <a:rPr lang="ru-RU" sz="1600" dirty="0"/>
              <a:t>) фамилии, имена, отчества, должности и контактные данные лиц, принимавших участие в проверке;</a:t>
            </a:r>
          </a:p>
          <a:p>
            <a:pPr algn="just"/>
            <a:r>
              <a:rPr lang="ru-RU" sz="1600" dirty="0" smtClean="0"/>
              <a:t>       в</a:t>
            </a:r>
            <a:r>
              <a:rPr lang="ru-RU" sz="1600" dirty="0"/>
              <a:t>) результаты проверки узла учета;</a:t>
            </a:r>
          </a:p>
          <a:p>
            <a:pPr algn="just"/>
            <a:r>
              <a:rPr lang="ru-RU" sz="1600" dirty="0" smtClean="0"/>
              <a:t>       г</a:t>
            </a:r>
            <a:r>
              <a:rPr lang="ru-RU" sz="1600" dirty="0"/>
              <a:t>) решение о допуске или об отказе в допуске узла учета к эксплуатации с указанием причины отказа;</a:t>
            </a:r>
          </a:p>
          <a:p>
            <a:pPr algn="just"/>
            <a:r>
              <a:rPr lang="ru-RU" sz="1600" dirty="0" smtClean="0"/>
              <a:t>       д</a:t>
            </a:r>
            <a:r>
              <a:rPr lang="ru-RU" sz="1600" dirty="0"/>
              <a:t>) в случае допуска узла учета к эксплуатации показания приборов учета на момент завершения процедуры допуска узла учета к эксплуатации и указание мест на узле учета, в которых установлены </a:t>
            </a:r>
            <a:r>
              <a:rPr lang="ru-RU" sz="1600" dirty="0" smtClean="0"/>
              <a:t>пломбы.</a:t>
            </a:r>
            <a:endParaRPr lang="ru-RU" sz="1600" dirty="0"/>
          </a:p>
          <a:p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 </a:t>
            </a:r>
            <a:endParaRPr lang="ru-RU" sz="1600" dirty="0"/>
          </a:p>
          <a:p>
            <a:pPr algn="just"/>
            <a:endParaRPr lang="ru-RU" sz="2000" b="1" dirty="0"/>
          </a:p>
          <a:p>
            <a:pPr algn="just"/>
            <a:endParaRPr lang="ru-RU" sz="2000" b="1" dirty="0" smtClean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8784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63631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ЭКСПЛУАТАЦИЯ УЗЛА УЧЕТА (ПРИБОРОВ УЧЕТА)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(раздел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Правил)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15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     </a:t>
            </a:r>
            <a:r>
              <a:rPr lang="ru-RU" dirty="0" smtClean="0"/>
              <a:t>Эксплуатация </a:t>
            </a:r>
            <a:r>
              <a:rPr lang="ru-RU" dirty="0"/>
              <a:t>узла учета, </a:t>
            </a:r>
            <a:r>
              <a:rPr lang="ru-RU" dirty="0" smtClean="0"/>
              <a:t>ремонт </a:t>
            </a:r>
            <a:r>
              <a:rPr lang="ru-RU" dirty="0"/>
              <a:t>и замена приборов учета осуществляются </a:t>
            </a:r>
            <a:r>
              <a:rPr lang="ru-RU" b="1" dirty="0"/>
              <a:t>абонентом или транзитной организацией</a:t>
            </a:r>
            <a:r>
              <a:rPr lang="ru-RU" dirty="0"/>
              <a:t> </a:t>
            </a:r>
            <a:r>
              <a:rPr lang="ru-RU" b="1" dirty="0"/>
              <a:t>в соответствии с технической документацией.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Поверка </a:t>
            </a:r>
            <a:r>
              <a:rPr lang="ru-RU" b="1" dirty="0"/>
              <a:t>приборов </a:t>
            </a:r>
            <a:r>
              <a:rPr lang="ru-RU" b="1" dirty="0" smtClean="0"/>
              <a:t>учета </a:t>
            </a:r>
            <a:r>
              <a:rPr lang="ru-RU" dirty="0" smtClean="0"/>
              <a:t>– в соответствии с законодательством об </a:t>
            </a:r>
            <a:r>
              <a:rPr lang="ru-RU" dirty="0"/>
              <a:t>обеспечении единства измерений.</a:t>
            </a:r>
          </a:p>
          <a:p>
            <a:pPr algn="just"/>
            <a:r>
              <a:rPr lang="ru-RU" dirty="0" smtClean="0"/>
              <a:t>     Приборы </a:t>
            </a:r>
            <a:r>
              <a:rPr lang="ru-RU" dirty="0"/>
              <a:t>учета и (или) узел учета </a:t>
            </a:r>
            <a:r>
              <a:rPr lang="ru-RU" b="1" dirty="0"/>
              <a:t>должны быть защищены от несанкционированного вмешательства в их работу</a:t>
            </a:r>
            <a:r>
              <a:rPr lang="ru-RU" dirty="0"/>
              <a:t>.</a:t>
            </a:r>
          </a:p>
          <a:p>
            <a:pPr algn="just"/>
            <a:r>
              <a:rPr lang="ru-RU" b="1" dirty="0" smtClean="0"/>
              <a:t>      Узел </a:t>
            </a:r>
            <a:r>
              <a:rPr lang="ru-RU" b="1" dirty="0"/>
              <a:t>учета считается вышедшим из строя (неисправным) в случаях:</a:t>
            </a:r>
            <a:endParaRPr lang="ru-RU" dirty="0"/>
          </a:p>
          <a:p>
            <a:pPr algn="just"/>
            <a:r>
              <a:rPr lang="ru-RU" dirty="0" smtClean="0"/>
              <a:t>      а ) </a:t>
            </a:r>
            <a:r>
              <a:rPr lang="ru-RU" dirty="0" err="1"/>
              <a:t>неотображения</a:t>
            </a:r>
            <a:r>
              <a:rPr lang="ru-RU" dirty="0"/>
              <a:t> приборами учета результатов измерений;</a:t>
            </a:r>
          </a:p>
          <a:p>
            <a:pPr algn="just"/>
            <a:r>
              <a:rPr lang="ru-RU" dirty="0" smtClean="0"/>
              <a:t>      б</a:t>
            </a:r>
            <a:r>
              <a:rPr lang="ru-RU" dirty="0"/>
              <a:t>) наличия признаков несанкционированного вмешательства в работу узла учета, определяемых представителем </a:t>
            </a:r>
            <a:r>
              <a:rPr lang="ru-RU" dirty="0" smtClean="0"/>
              <a:t>организации ВКХ;</a:t>
            </a:r>
          </a:p>
          <a:p>
            <a:pPr algn="just"/>
            <a:r>
              <a:rPr lang="ru-RU" dirty="0" smtClean="0"/>
              <a:t>      в</a:t>
            </a:r>
            <a:r>
              <a:rPr lang="ru-RU" dirty="0"/>
              <a:t>) нарушения контрольных пломб или знаков поверки;</a:t>
            </a:r>
          </a:p>
          <a:p>
            <a:pPr algn="just"/>
            <a:r>
              <a:rPr lang="ru-RU" dirty="0" smtClean="0"/>
              <a:t>      г</a:t>
            </a:r>
            <a:r>
              <a:rPr lang="ru-RU" dirty="0"/>
              <a:t>) механического повреждения приборов учета и (или) других элементов узла учета;</a:t>
            </a:r>
          </a:p>
          <a:p>
            <a:pPr algn="just"/>
            <a:r>
              <a:rPr lang="ru-RU" dirty="0" smtClean="0"/>
              <a:t>      д</a:t>
            </a:r>
            <a:r>
              <a:rPr lang="ru-RU" dirty="0"/>
              <a:t>) превышения допустимой погрешности показаний приборов учета;</a:t>
            </a:r>
          </a:p>
          <a:p>
            <a:pPr algn="just"/>
            <a:r>
              <a:rPr lang="ru-RU" dirty="0" smtClean="0"/>
              <a:t>      е</a:t>
            </a:r>
            <a:r>
              <a:rPr lang="ru-RU" dirty="0"/>
              <a:t>) нарушения проектной документации на оборудование узла учета, в частности осуществления </a:t>
            </a:r>
            <a:r>
              <a:rPr lang="ru-RU" dirty="0" smtClean="0"/>
              <a:t>не предусмотренной врезки;</a:t>
            </a:r>
            <a:endParaRPr lang="ru-RU" dirty="0"/>
          </a:p>
          <a:p>
            <a:pPr algn="just"/>
            <a:r>
              <a:rPr lang="ru-RU" dirty="0" smtClean="0"/>
              <a:t>      ж</a:t>
            </a:r>
            <a:r>
              <a:rPr lang="ru-RU" dirty="0"/>
              <a:t>) истечения </a:t>
            </a:r>
            <a:r>
              <a:rPr lang="ru-RU" dirty="0" err="1"/>
              <a:t>межповерочного</a:t>
            </a:r>
            <a:r>
              <a:rPr lang="ru-RU" dirty="0"/>
              <a:t> интервала поверки приборов учета.</a:t>
            </a:r>
          </a:p>
          <a:p>
            <a:pPr algn="just"/>
            <a:r>
              <a:rPr lang="ru-RU" b="1" dirty="0" smtClean="0"/>
              <a:t>     В случае выхода из строя (неисправности) – немедленно сообщить в организацию ВКХ. </a:t>
            </a:r>
            <a:endParaRPr lang="ru-RU" b="1" dirty="0"/>
          </a:p>
          <a:p>
            <a:pPr algn="just"/>
            <a:endParaRPr lang="ru-RU" sz="2000" b="1" dirty="0" smtClean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3381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3"/>
            <a:ext cx="7800975" cy="63631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16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916627"/>
            <a:ext cx="801052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     </a:t>
            </a:r>
          </a:p>
          <a:p>
            <a:pPr algn="ctr"/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4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2000" b="1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r>
              <a:rPr lang="ru-RU" i="1" dirty="0" smtClean="0"/>
              <a:t>Заместитель </a:t>
            </a:r>
            <a:r>
              <a:rPr lang="ru-RU" i="1" dirty="0"/>
              <a:t>исполнительного </a:t>
            </a:r>
            <a:br>
              <a:rPr lang="ru-RU" i="1" dirty="0"/>
            </a:br>
            <a:r>
              <a:rPr lang="ru-RU" i="1" dirty="0"/>
              <a:t>директора НП «ЖКХ Развитие» </a:t>
            </a:r>
            <a:br>
              <a:rPr lang="ru-RU" i="1" dirty="0"/>
            </a:br>
            <a:r>
              <a:rPr lang="ru-RU" i="1" dirty="0"/>
              <a:t>Димитрий Будницкий </a:t>
            </a:r>
            <a:br>
              <a:rPr lang="ru-RU" i="1" dirty="0"/>
            </a:br>
            <a:r>
              <a:rPr lang="ru-RU" i="1" dirty="0"/>
              <a:t>+79119532319 </a:t>
            </a:r>
            <a:br>
              <a:rPr lang="ru-RU" i="1" dirty="0"/>
            </a:br>
            <a:r>
              <a:rPr lang="ru-RU" i="1" dirty="0"/>
              <a:t>+</a:t>
            </a:r>
            <a:r>
              <a:rPr lang="ru-RU" i="1" dirty="0" smtClean="0"/>
              <a:t>79689236110</a:t>
            </a:r>
          </a:p>
          <a:p>
            <a:r>
              <a:rPr lang="en-US" i="1" dirty="0" smtClean="0"/>
              <a:t>Budnitskiy_DM@mail.ru</a:t>
            </a:r>
            <a:endParaRPr lang="ru-RU" i="1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8734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072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НОРМАТИВНЫЕ ПРАВОВЫЕ АКТЫ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4"/>
            <a:ext cx="8229600" cy="512603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400" dirty="0" smtClean="0"/>
              <a:t>      </a:t>
            </a:r>
            <a:r>
              <a:rPr lang="ru-RU" sz="4300" b="1" dirty="0"/>
              <a:t> </a:t>
            </a:r>
            <a:r>
              <a:rPr lang="ru-RU" sz="4200" b="1" dirty="0" smtClean="0"/>
              <a:t>Федеральный закон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b="1" dirty="0" smtClean="0"/>
              <a:t>от 07.12.2011 № 416-ФЗ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b="1" dirty="0" smtClean="0"/>
              <a:t>«О водоснабжении и водоотведении»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b="1" dirty="0" smtClean="0"/>
              <a:t>___________________________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b="1" dirty="0"/>
              <a:t> </a:t>
            </a:r>
            <a:r>
              <a:rPr lang="ru-RU" sz="4200" b="1" dirty="0" smtClean="0"/>
              <a:t>    Правила </a:t>
            </a:r>
            <a:r>
              <a:rPr lang="ru-RU" sz="4200" b="1" dirty="0"/>
              <a:t>организации коммерческого учета воды</a:t>
            </a:r>
            <a:r>
              <a:rPr lang="ru-RU" sz="4200" b="1" dirty="0" smtClean="0"/>
              <a:t>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b="1" dirty="0" smtClean="0"/>
              <a:t> </a:t>
            </a:r>
            <a:r>
              <a:rPr lang="ru-RU" sz="4200" b="1" dirty="0"/>
              <a:t>сточных вод </a:t>
            </a:r>
            <a:endParaRPr lang="ru-RU" sz="4200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4200" dirty="0" smtClean="0"/>
              <a:t>(утверждены </a:t>
            </a:r>
            <a:r>
              <a:rPr lang="ru-RU" sz="4200" dirty="0"/>
              <a:t>Постановлением Правительства РФ от 04.09.2013 № </a:t>
            </a:r>
            <a:r>
              <a:rPr lang="ru-RU" sz="4200" dirty="0" smtClean="0"/>
              <a:t>776)</a:t>
            </a:r>
            <a:endParaRPr lang="ru-RU" sz="4200" dirty="0"/>
          </a:p>
          <a:p>
            <a:pPr marL="0" indent="0">
              <a:spcBef>
                <a:spcPts val="0"/>
              </a:spcBef>
              <a:buNone/>
            </a:pPr>
            <a:endParaRPr lang="ru-RU" sz="43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4250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0723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КОММЕРЧЕСКОГО УЧЕТА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ВОДЫ, СТОЧНЫХ ВОД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4"/>
            <a:ext cx="8229600" cy="51260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/>
              <a:t>      </a:t>
            </a:r>
            <a:r>
              <a:rPr lang="ru-RU" sz="2000" b="1" dirty="0" smtClean="0"/>
              <a:t>Коммерческому </a:t>
            </a:r>
            <a:r>
              <a:rPr lang="ru-RU" sz="2000" b="1" dirty="0"/>
              <a:t>учету подлежит </a:t>
            </a:r>
            <a:r>
              <a:rPr lang="ru-RU" sz="2000" b="1" dirty="0" smtClean="0"/>
              <a:t>количество (ч. 1 ст. 20 закона):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2000" b="1" dirty="0" smtClean="0"/>
              <a:t>1) </a:t>
            </a:r>
            <a:r>
              <a:rPr lang="ru-RU" sz="2000" b="1" dirty="0"/>
              <a:t>воды, поданной (полученной) за определенный период абонентам по договорам водоснабжения;</a:t>
            </a:r>
          </a:p>
          <a:p>
            <a:pPr marL="0" indent="0" algn="just">
              <a:buNone/>
            </a:pPr>
            <a:r>
              <a:rPr lang="ru-RU" sz="2000" b="1" dirty="0"/>
              <a:t>2) воды, транспортируемой организацией, осуществляющей эксплуатацию водопроводных сетей, по договору по транспортировке воды;</a:t>
            </a:r>
          </a:p>
          <a:p>
            <a:pPr marL="0" indent="0" algn="just">
              <a:buNone/>
            </a:pPr>
            <a:r>
              <a:rPr lang="ru-RU" sz="2000" b="1" dirty="0"/>
              <a:t>3) воды, в отношении которой проведены мероприятия водоподготовки по договору по водоподготовке воды;</a:t>
            </a:r>
          </a:p>
          <a:p>
            <a:pPr marL="0" indent="0" algn="just">
              <a:buNone/>
            </a:pPr>
            <a:r>
              <a:rPr lang="ru-RU" sz="2000" b="1" dirty="0"/>
              <a:t>4) сточных вод, принятых от абонентов по договорам водоотведения;</a:t>
            </a:r>
          </a:p>
          <a:p>
            <a:pPr marL="0" indent="0" algn="just">
              <a:buNone/>
            </a:pPr>
            <a:r>
              <a:rPr lang="ru-RU" sz="2000" b="1" dirty="0"/>
              <a:t>5) сточных вод, транспортируемых организацией, осуществляющей транспортировку сточных вод, по договору по транспортировке сточных вод;</a:t>
            </a:r>
          </a:p>
          <a:p>
            <a:pPr marL="0" indent="0" algn="just">
              <a:buNone/>
            </a:pPr>
            <a:r>
              <a:rPr lang="ru-RU" sz="2000" b="1" dirty="0"/>
              <a:t>6) сточных вод, в отношении которых произведена очистка в соответствии с договором по очистке сточных вод.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0723"/>
          </a:xfrm>
        </p:spPr>
        <p:txBody>
          <a:bodyPr>
            <a:normAutofit fontScale="90000"/>
          </a:bodyPr>
          <a:lstStyle/>
          <a:p>
            <a:pPr marL="0" indent="0">
              <a:spcBef>
                <a:spcPts val="0"/>
              </a:spcBef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(СПОСОБЫ) КОММЕРЧЕСКОГО УЧЕТА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ВОДЫ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СТОЧНЫХ ВОД (ч. 4 ст. 20 закона)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4"/>
            <a:ext cx="8229600" cy="5276851"/>
          </a:xfrm>
        </p:spPr>
        <p:txBody>
          <a:bodyPr>
            <a:normAutofit fontScale="55000" lnSpcReduction="20000"/>
          </a:bodyPr>
          <a:lstStyle/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900" b="1" dirty="0" smtClean="0"/>
              <a:t>Приборами учета воды, сточных вод.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900" b="1" dirty="0" smtClean="0"/>
              <a:t>2</a:t>
            </a:r>
            <a:r>
              <a:rPr lang="ru-RU" sz="2900" b="1" dirty="0"/>
              <a:t>) </a:t>
            </a:r>
            <a:r>
              <a:rPr lang="ru-RU" sz="2900" b="1" dirty="0" smtClean="0"/>
              <a:t>     Расчетным способом (ч. 10 ст. 20 закона):</a:t>
            </a:r>
          </a:p>
          <a:p>
            <a:pPr>
              <a:spcBef>
                <a:spcPts val="0"/>
              </a:spcBef>
            </a:pPr>
            <a:r>
              <a:rPr lang="ru-RU" sz="2900" dirty="0" smtClean="0"/>
              <a:t>при </a:t>
            </a:r>
            <a:r>
              <a:rPr lang="ru-RU" sz="2900" dirty="0"/>
              <a:t>отсутствии прибора учета, в том числе в случае самовольного присоединения и (или) пользования централизованными системами горячего водоснабжения, холодного водоснабжения и (или) водоотведения;</a:t>
            </a:r>
          </a:p>
          <a:p>
            <a:pPr>
              <a:spcBef>
                <a:spcPts val="0"/>
              </a:spcBef>
            </a:pPr>
            <a:r>
              <a:rPr lang="ru-RU" sz="2900" dirty="0" smtClean="0"/>
              <a:t>в </a:t>
            </a:r>
            <a:r>
              <a:rPr lang="ru-RU" sz="2900" dirty="0"/>
              <a:t>случае неисправности прибора учета;</a:t>
            </a:r>
          </a:p>
          <a:p>
            <a:pPr>
              <a:spcBef>
                <a:spcPts val="0"/>
              </a:spcBef>
            </a:pPr>
            <a:r>
              <a:rPr lang="ru-RU" sz="2900" dirty="0" smtClean="0"/>
              <a:t>при </a:t>
            </a:r>
            <a:r>
              <a:rPr lang="ru-RU" sz="2900" dirty="0"/>
              <a:t>нарушении </a:t>
            </a:r>
            <a:r>
              <a:rPr lang="ru-RU" sz="2900" i="1" dirty="0"/>
              <a:t>в течение более шести месяцев </a:t>
            </a:r>
            <a:r>
              <a:rPr lang="ru-RU" sz="2900" dirty="0"/>
              <a:t>сроков представления показаний прибора учета, </a:t>
            </a:r>
            <a:r>
              <a:rPr lang="ru-RU" sz="2900" i="1" dirty="0" smtClean="0"/>
              <a:t>являющихся собственностью </a:t>
            </a:r>
            <a:r>
              <a:rPr lang="ru-RU" sz="2900" dirty="0" smtClean="0"/>
              <a:t>абонента, организации, которые эксплуатируют водопроводные, канализационные сети, за </a:t>
            </a:r>
            <a:r>
              <a:rPr lang="ru-RU" sz="2900" dirty="0"/>
              <a:t>исключением случаев предварительного уведомления абонентом такой организации о временном прекращении потребления воды.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9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500" dirty="0"/>
              <a:t> </a:t>
            </a:r>
            <a:r>
              <a:rPr lang="ru-RU" sz="2500" dirty="0" smtClean="0"/>
              <a:t>      В редакции </a:t>
            </a:r>
            <a:r>
              <a:rPr lang="ru-RU" sz="2500" b="1" u="sng" dirty="0" smtClean="0"/>
              <a:t>проекта федерального закона № 386179-6 </a:t>
            </a:r>
            <a:r>
              <a:rPr lang="ru-RU" sz="2500" dirty="0" smtClean="0"/>
              <a:t>«О внесении изменений в Федеральный закон «О водоснабжении и водоотведении» </a:t>
            </a:r>
            <a:r>
              <a:rPr lang="ru-RU" sz="2500" dirty="0"/>
              <a:t>и</a:t>
            </a:r>
            <a:r>
              <a:rPr lang="ru-RU" sz="2500" dirty="0" smtClean="0"/>
              <a:t> некоторые законодательные акты Российской Федерации»:</a:t>
            </a:r>
          </a:p>
          <a:p>
            <a:r>
              <a:rPr lang="ru-RU" sz="2500" dirty="0" smtClean="0"/>
              <a:t>при </a:t>
            </a:r>
            <a:r>
              <a:rPr lang="ru-RU" sz="2500" dirty="0"/>
              <a:t>отсутствии прибора учета;</a:t>
            </a:r>
          </a:p>
          <a:p>
            <a:r>
              <a:rPr lang="ru-RU" sz="2500" dirty="0" smtClean="0"/>
              <a:t>в </a:t>
            </a:r>
            <a:r>
              <a:rPr lang="ru-RU" sz="2500" dirty="0"/>
              <a:t>случае самовольного присоединения и (или) пользования централизованными системами горячего водоснабжения, холодного водоснабжения и (или) водоотведения;</a:t>
            </a:r>
          </a:p>
          <a:p>
            <a:r>
              <a:rPr lang="ru-RU" sz="2500" dirty="0" smtClean="0"/>
              <a:t>в </a:t>
            </a:r>
            <a:r>
              <a:rPr lang="ru-RU" sz="2500" dirty="0"/>
              <a:t>случае неисправности прибора учета, </a:t>
            </a:r>
            <a:r>
              <a:rPr lang="ru-RU" sz="2500" b="1" dirty="0"/>
              <a:t>по истечении срока </a:t>
            </a:r>
            <a:r>
              <a:rPr lang="ru-RU" sz="2500" b="1" dirty="0" err="1"/>
              <a:t>межповерочного</a:t>
            </a:r>
            <a:r>
              <a:rPr lang="ru-RU" sz="2500" b="1" dirty="0"/>
              <a:t> интервала или при нарушении целостности пломб на приборе учета</a:t>
            </a:r>
            <a:r>
              <a:rPr lang="ru-RU" sz="2500" dirty="0"/>
              <a:t>;</a:t>
            </a:r>
          </a:p>
          <a:p>
            <a:r>
              <a:rPr lang="ru-RU" sz="2500" dirty="0" smtClean="0"/>
              <a:t>при </a:t>
            </a:r>
            <a:r>
              <a:rPr lang="ru-RU" sz="2500" dirty="0"/>
              <a:t>нарушении </a:t>
            </a:r>
            <a:r>
              <a:rPr lang="ru-RU" sz="2500" strike="sngStrike" dirty="0"/>
              <a:t>в течение более шести месяцев </a:t>
            </a:r>
            <a:r>
              <a:rPr lang="ru-RU" sz="2500" dirty="0" smtClean="0"/>
              <a:t>сроков </a:t>
            </a:r>
            <a:r>
              <a:rPr lang="ru-RU" sz="2500" dirty="0"/>
              <a:t>представления показаний прибора учета, </a:t>
            </a:r>
            <a:r>
              <a:rPr lang="ru-RU" sz="2500" b="1" dirty="0"/>
              <a:t>принадлежащих абоненту</a:t>
            </a:r>
            <a:r>
              <a:rPr lang="ru-RU" sz="2500" dirty="0"/>
              <a:t>, организации, эксплуатирующей водопроводные, канализационные сети, за исключением случаев предварительного уведомления абонентом такой организации о временном прекращении потребления воды (сброса сточных вод);</a:t>
            </a:r>
          </a:p>
          <a:p>
            <a:r>
              <a:rPr lang="ru-RU" sz="2500" b="1" dirty="0" smtClean="0"/>
              <a:t>в </a:t>
            </a:r>
            <a:r>
              <a:rPr lang="ru-RU" sz="2500" b="1" dirty="0"/>
              <a:t>случае отказа абонентом в допуске организации, осуществляющей горячее водоснабжение, холодное водоснабжение и (или) </a:t>
            </a:r>
            <a:r>
              <a:rPr lang="ru-RU" sz="2500" b="1" dirty="0" smtClean="0"/>
              <a:t>водоотведение, к прибору учета. </a:t>
            </a:r>
            <a:r>
              <a:rPr lang="ru-RU" sz="2500" b="1" dirty="0"/>
              <a:t/>
            </a:r>
            <a:br>
              <a:rPr lang="ru-RU" sz="2500" b="1" dirty="0"/>
            </a:br>
            <a:endParaRPr lang="ru-RU" sz="25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817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072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ТЕЛЕМЕТРИЧЕСКАЯ (ДИСТАНЦИОННАЯ)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ПЕРЕДАЧА ПОКАЗАНИЙ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4"/>
            <a:ext cx="8229600" cy="52768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/>
              <a:t>      </a:t>
            </a:r>
            <a:r>
              <a:rPr lang="ru-RU" sz="2000" b="1" dirty="0" smtClean="0"/>
              <a:t>П</a:t>
            </a:r>
            <a:r>
              <a:rPr lang="ru-RU" sz="2000" b="1" dirty="0"/>
              <a:t>. 10 Правил организации коммерческого учета воды,  сточных вод: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      В </a:t>
            </a:r>
            <a:r>
              <a:rPr lang="ru-RU" sz="2000" dirty="0"/>
              <a:t>случае если технические характеристики используемых приборов учета и узлов учета позволяют использовать телеметрические системы для передачи показаний приборов учета и существует финансовое и техническое обеспечение установки телеметрических модулей и телеметрического программного обеспечения, представление (снятие) показаний приборов учета осуществляется дистанционно с использованием таких телеметрических систем.</a:t>
            </a:r>
          </a:p>
          <a:p>
            <a:pPr marL="0" indent="0" algn="just">
              <a:buNone/>
            </a:pPr>
            <a:r>
              <a:rPr lang="ru-RU" sz="2000" b="1" dirty="0" smtClean="0"/>
              <a:t>     </a:t>
            </a:r>
            <a:r>
              <a:rPr lang="ru-RU" sz="2000" b="1" i="1" dirty="0" smtClean="0"/>
              <a:t>Дополнения </a:t>
            </a:r>
            <a:r>
              <a:rPr lang="ru-RU" sz="2000" b="1" i="1" dirty="0"/>
              <a:t>законопроекта № 386179-6 в ст. 20 закона</a:t>
            </a:r>
            <a:r>
              <a:rPr lang="ru-RU" sz="2000" b="1" i="1" dirty="0" smtClean="0"/>
              <a:t>:</a:t>
            </a:r>
            <a:endParaRPr lang="ru-RU" sz="2000" i="1" dirty="0"/>
          </a:p>
          <a:p>
            <a:pPr marL="0" indent="0" algn="just"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</a:t>
            </a:r>
            <a:r>
              <a:rPr lang="ru-RU" sz="2000" i="1" dirty="0"/>
              <a:t>«В целях формирования единой системы измерения и учета потребления воды, сбросов сточных вод </a:t>
            </a:r>
            <a:r>
              <a:rPr lang="ru-RU" sz="2000" b="1" i="1" dirty="0"/>
              <a:t>органы исполнительной власти субъекта Российской Федерации могут устанавливать требования </a:t>
            </a:r>
            <a:r>
              <a:rPr lang="ru-RU" sz="2000" i="1" dirty="0"/>
              <a:t>в отношении оборудования узлов учета (приборов учета) устройствами, обеспечивающими дистанционный съем показаний приборов учета и ведения архива нарушений условий горячего водоснабжения, холодного водоснабжения и (или) водоотведения»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1343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114300"/>
            <a:ext cx="7800975" cy="771525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ТРЕБОВАНИЯ К РАЗМЕЩЕНИЮ и ЭКСПЛУАТАЦИИ ПРИБОРОВ УЧЕТА (ст. 20 закона)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1025515"/>
            <a:ext cx="801052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</a:t>
            </a:r>
            <a:r>
              <a:rPr lang="ru-RU" dirty="0"/>
              <a:t>- Размещение </a:t>
            </a:r>
            <a:r>
              <a:rPr lang="ru-RU" b="1" dirty="0"/>
              <a:t>на границе балансовой принадлежности </a:t>
            </a:r>
            <a:r>
              <a:rPr lang="ru-RU" dirty="0"/>
              <a:t>сетей, границе эксплуатационной ответственности абонента, организаций ВКХ или в ином месте в соответствии с договорами;</a:t>
            </a:r>
          </a:p>
          <a:p>
            <a:pPr algn="just"/>
            <a:r>
              <a:rPr lang="ru-RU" dirty="0"/>
              <a:t>      - Приборы учета </a:t>
            </a:r>
            <a:r>
              <a:rPr lang="ru-RU" b="1" dirty="0" err="1"/>
              <a:t>опломбируются</a:t>
            </a:r>
            <a:r>
              <a:rPr lang="ru-RU" dirty="0"/>
              <a:t> организациями, которые осуществляют горячее водоснабжение, холодное водоснабжение и (или) водоотведение </a:t>
            </a:r>
            <a:r>
              <a:rPr lang="ru-RU" b="1" dirty="0"/>
              <a:t>без взимания платы</a:t>
            </a:r>
            <a:r>
              <a:rPr lang="ru-RU" dirty="0"/>
              <a:t> с абонента, </a:t>
            </a:r>
            <a:r>
              <a:rPr lang="ru-RU" u="sng" dirty="0"/>
              <a:t>за исключением случаев</a:t>
            </a:r>
            <a:r>
              <a:rPr lang="ru-RU" dirty="0"/>
              <a:t>, когда опломбирование соответствующих приборов учета производится такой организацией повторно в связи с нарушением пломбы по вине абонента или третьих лиц;</a:t>
            </a:r>
          </a:p>
          <a:p>
            <a:pPr algn="just"/>
            <a:r>
              <a:rPr lang="ru-RU" dirty="0"/>
              <a:t>       - Подключение (технологическое присоединение) абонентов к централизованной системе горячего водоснабжения, централизованной системе холодного водоснабжения </a:t>
            </a:r>
            <a:r>
              <a:rPr lang="ru-RU" b="1" dirty="0"/>
              <a:t>без оборудования узла учета приборами учета</a:t>
            </a:r>
            <a:r>
              <a:rPr lang="ru-RU" dirty="0"/>
              <a:t> </a:t>
            </a:r>
            <a:r>
              <a:rPr lang="ru-RU" b="1" u="sng" dirty="0"/>
              <a:t>воды</a:t>
            </a:r>
            <a:r>
              <a:rPr lang="ru-RU" dirty="0"/>
              <a:t> </a:t>
            </a:r>
            <a:r>
              <a:rPr lang="ru-RU" b="1" dirty="0"/>
              <a:t>не допускается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      - Абоненты, организации, эксплуатирующие водопроводные, канализационные сети, </a:t>
            </a:r>
            <a:r>
              <a:rPr lang="ru-RU" b="1" dirty="0"/>
              <a:t>обязаны обеспечить доступ </a:t>
            </a:r>
            <a:r>
              <a:rPr lang="ru-RU" dirty="0"/>
              <a:t>представителям организации, осуществляющей горячее водоснабжение, холодное водоснабжение и (или) водоотведение, или по ее указанию представителям иной организации к узлам учета и приборам учета, в том числе для опломбирования приборов учета, снятия показаний приборов учета.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247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114300"/>
            <a:ext cx="7800975" cy="771525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НЕОБХОДИМОСТЬ УСТАНОВКИ ПРИБОРОВ УЧЕТА ВОДЫ и СТОЧНЫХ ВОД (ч. 7 ст. 20 закона)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885825"/>
            <a:ext cx="801052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1400" dirty="0" smtClean="0"/>
              <a:t>Приборы учета </a:t>
            </a:r>
            <a:r>
              <a:rPr lang="ru-RU" sz="1400" b="1" u="sng" dirty="0" smtClean="0"/>
              <a:t>воды</a:t>
            </a:r>
            <a:r>
              <a:rPr lang="ru-RU" sz="1400" dirty="0" smtClean="0"/>
              <a:t> должны быть установлены </a:t>
            </a:r>
            <a:r>
              <a:rPr lang="ru-RU" sz="1400" b="1" u="sng" dirty="0" smtClean="0"/>
              <a:t>во всех случаях </a:t>
            </a:r>
            <a:r>
              <a:rPr lang="ru-RU" sz="1400" dirty="0" smtClean="0"/>
              <a:t>-  ч. 6 ст. 20 закона и ст. 13 ФЗ от </a:t>
            </a:r>
            <a:r>
              <a:rPr lang="ru-RU" sz="1400" dirty="0"/>
              <a:t>23.11.2009 </a:t>
            </a:r>
            <a:r>
              <a:rPr lang="ru-RU" sz="1400" dirty="0" smtClean="0"/>
              <a:t>№ 261-ФЗ «Об </a:t>
            </a:r>
            <a:r>
              <a:rPr lang="ru-RU" sz="1400" dirty="0"/>
              <a:t>энергосбережении и о повышении энергетической эффективности и о внесении изменений в отдельные законодательные акты Российской </a:t>
            </a:r>
            <a:r>
              <a:rPr lang="ru-RU" sz="1400" dirty="0" smtClean="0"/>
              <a:t>Федерации». </a:t>
            </a:r>
            <a:endParaRPr lang="ru-RU" sz="1400" dirty="0"/>
          </a:p>
          <a:p>
            <a:pPr algn="just"/>
            <a:r>
              <a:rPr lang="ru-RU" sz="1400" dirty="0" smtClean="0"/>
              <a:t>         Абоненты </a:t>
            </a:r>
            <a:r>
              <a:rPr lang="ru-RU" sz="1400" dirty="0"/>
              <a:t>и организации, эксплуатирующие канализационные сети, обязаны оборудовать принадлежащие им канализационные выпуски в централизованную систему водоотведения приборами учета </a:t>
            </a:r>
            <a:r>
              <a:rPr lang="ru-RU" sz="1400" b="1" u="sng" dirty="0"/>
              <a:t>сточных вод</a:t>
            </a:r>
            <a:r>
              <a:rPr lang="ru-RU" sz="1400" u="sng" dirty="0"/>
              <a:t> </a:t>
            </a:r>
            <a:r>
              <a:rPr lang="ru-RU" sz="1400" dirty="0"/>
              <a:t>в случаях, определенных </a:t>
            </a:r>
            <a:r>
              <a:rPr lang="ru-RU" sz="1400" dirty="0" smtClean="0"/>
              <a:t>Правилами холодного </a:t>
            </a:r>
            <a:r>
              <a:rPr lang="ru-RU" sz="1400" dirty="0"/>
              <a:t>водоснабжения и водоотведения, утвержденными Правительством Российской Федерации</a:t>
            </a:r>
            <a:r>
              <a:rPr lang="ru-RU" sz="1400" dirty="0" smtClean="0"/>
              <a:t>.</a:t>
            </a:r>
          </a:p>
          <a:p>
            <a:pPr algn="ctr"/>
            <a:r>
              <a:rPr lang="ru-RU" sz="1400" b="1" dirty="0"/>
              <a:t>Правила холодного водоснабжения и водоотведения </a:t>
            </a:r>
            <a:endParaRPr lang="ru-RU" sz="1400" b="1" dirty="0" smtClean="0"/>
          </a:p>
          <a:p>
            <a:pPr algn="ctr"/>
            <a:r>
              <a:rPr lang="ru-RU" sz="1400" b="1" dirty="0"/>
              <a:t>(</a:t>
            </a:r>
            <a:r>
              <a:rPr lang="ru-RU" sz="1400" b="1" dirty="0" smtClean="0"/>
              <a:t>утверждены </a:t>
            </a:r>
            <a:r>
              <a:rPr lang="ru-RU" sz="1400" b="1" dirty="0"/>
              <a:t>Постановлением Правительства РФ от 29.07.2013 № </a:t>
            </a:r>
            <a:r>
              <a:rPr lang="ru-RU" sz="1400" b="1" dirty="0" smtClean="0"/>
              <a:t>644)</a:t>
            </a:r>
            <a:endParaRPr lang="ru-RU" sz="1400" dirty="0"/>
          </a:p>
          <a:p>
            <a:pPr algn="just"/>
            <a:r>
              <a:rPr lang="ru-RU" sz="1400" i="1" dirty="0" smtClean="0"/>
              <a:t>       83</a:t>
            </a:r>
            <a:r>
              <a:rPr lang="ru-RU" sz="1400" i="1" dirty="0"/>
              <a:t>. Абоненты и организации, осуществляющие транспортировку сточных вод, </a:t>
            </a:r>
            <a:r>
              <a:rPr lang="ru-RU" sz="1400" b="1" i="1" dirty="0"/>
              <a:t>обязаны в течение 1 года со дня вступления в силу настоящих Правил оборудовать принадлежащие им канализационные выпуски в централизованную систему водоотведения приборами учета отводимых сточных вод в следующих случаях</a:t>
            </a:r>
            <a:r>
              <a:rPr lang="ru-RU" sz="1400" i="1" dirty="0"/>
              <a:t>:</a:t>
            </a:r>
            <a:endParaRPr lang="ru-RU" sz="1400" dirty="0"/>
          </a:p>
          <a:p>
            <a:pPr algn="just"/>
            <a:r>
              <a:rPr lang="ru-RU" sz="1400" i="1" dirty="0" smtClean="0"/>
              <a:t>      расчетный </a:t>
            </a:r>
            <a:r>
              <a:rPr lang="ru-RU" sz="1400" i="1" dirty="0"/>
              <a:t>объем водоотведения по канализационному выпуску (для транзитных организаций - по канализационной сети) с учетом расчетного объема поступающих в канализационную сеть поверхностных сточных вод составляет более 200 куб. метров в сутки; </a:t>
            </a:r>
            <a:endParaRPr lang="ru-RU" sz="1400" i="1" dirty="0" smtClean="0"/>
          </a:p>
          <a:p>
            <a:pPr algn="just"/>
            <a:r>
              <a:rPr lang="ru-RU" sz="1400" i="1" dirty="0"/>
              <a:t> </a:t>
            </a:r>
            <a:r>
              <a:rPr lang="ru-RU" sz="1400" i="1" dirty="0" smtClean="0"/>
              <a:t>      абонент </a:t>
            </a:r>
            <a:r>
              <a:rPr lang="ru-RU" sz="1400" i="1" dirty="0"/>
              <a:t>или транзитная организация используют собственные источники водоснабжения, не оборудованные приборами учета воды, введенными в эксплуатацию в установленном порядке.</a:t>
            </a:r>
            <a:endParaRPr lang="ru-RU" sz="1400" dirty="0"/>
          </a:p>
          <a:p>
            <a:pPr algn="just"/>
            <a:r>
              <a:rPr lang="ru-RU" sz="1400" i="1" dirty="0" smtClean="0"/>
              <a:t>       Для </a:t>
            </a:r>
            <a:r>
              <a:rPr lang="ru-RU" sz="1400" i="1" dirty="0"/>
              <a:t>указанной категории абонентов и транзитных организаций </a:t>
            </a:r>
            <a:r>
              <a:rPr lang="ru-RU" sz="1400" b="1" i="1" u="sng" dirty="0"/>
              <a:t>допускается не устанавливать</a:t>
            </a:r>
            <a:r>
              <a:rPr lang="ru-RU" sz="1400" b="1" i="1" dirty="0"/>
              <a:t> </a:t>
            </a:r>
            <a:r>
              <a:rPr lang="ru-RU" sz="1400" i="1" dirty="0"/>
              <a:t>прибор учета сточных вод в следующих случаях:</a:t>
            </a:r>
            <a:endParaRPr lang="ru-RU" sz="1400" dirty="0"/>
          </a:p>
          <a:p>
            <a:pPr algn="just"/>
            <a:r>
              <a:rPr lang="ru-RU" sz="1400" i="1" dirty="0" smtClean="0"/>
              <a:t>       согласование </a:t>
            </a:r>
            <a:r>
              <a:rPr lang="ru-RU" sz="1400" i="1" dirty="0"/>
              <a:t>с организацией, осуществляющей водоотведение, порядка определения объема принимаемых такой организацией сточных вод расчетным способом;</a:t>
            </a:r>
            <a:endParaRPr lang="ru-RU" sz="1400" dirty="0"/>
          </a:p>
          <a:p>
            <a:pPr algn="just"/>
            <a:r>
              <a:rPr lang="ru-RU" sz="1400" i="1" dirty="0" smtClean="0"/>
              <a:t>       установление </a:t>
            </a:r>
            <a:r>
              <a:rPr lang="ru-RU" sz="1400" i="1" dirty="0"/>
              <a:t>совместно с организацией, осуществляющей водоотведение, факта отсутствия технической возможности установки прибора учета и подписания соответствующего акта.</a:t>
            </a:r>
            <a:endParaRPr lang="ru-RU" sz="1400" dirty="0"/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022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2"/>
            <a:ext cx="7800975" cy="86268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 ОБЪЕМА СТОЧНЫХ ВОД ПРИ ОТСУТСТВИИ ПРИБОРОВ УЧЕТА СТОЧНЫХ ВОД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(ч. 11 ст. 20 закона)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885825"/>
            <a:ext cx="80105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       </a:t>
            </a:r>
          </a:p>
          <a:p>
            <a:pPr algn="ctr"/>
            <a:r>
              <a:rPr lang="ru-RU" sz="2800" b="1" dirty="0" smtClean="0"/>
              <a:t>В </a:t>
            </a:r>
            <a:r>
              <a:rPr lang="ru-RU" sz="2800" b="1" dirty="0"/>
              <a:t>случае отсутствия у абонента прибора учета сточных вод объем отведенных абонентом сточных вод принимается равным объему воды, поданной этому абоненту </a:t>
            </a:r>
            <a:r>
              <a:rPr lang="ru-RU" sz="2800" b="1" u="sng" dirty="0"/>
              <a:t>из всех источников </a:t>
            </a:r>
            <a:r>
              <a:rPr lang="ru-RU" sz="2800" b="1" strike="sngStrike" dirty="0"/>
              <a:t>централизованного</a:t>
            </a:r>
            <a:r>
              <a:rPr lang="ru-RU" sz="2800" b="1" dirty="0"/>
              <a:t> водоснабжения, при этом учитывается объем поверхностных сточных вод в случае, </a:t>
            </a:r>
            <a:r>
              <a:rPr lang="ru-RU" sz="2800" b="1" i="1" dirty="0"/>
              <a:t>если прием таких сточных вод в систему водоотведения предусмотрен договором водоотведения.</a:t>
            </a:r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84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5" y="280312"/>
            <a:ext cx="7800975" cy="1643491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ПРАВИТЕЛЬСТВО РОССИЙСКОЙ ФЕДЕРАЦИИ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4 сентября 2013 г. N 776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УТВЕРЖДЕНИИ ПРАВИЛ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ОРГАНИЗАЦИИ КОММЕРЧЕСКОГО УЧЕТА ВОДЫ, СТОЧНЫХ ВОД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43304"/>
            <a:ext cx="2133600" cy="178171"/>
          </a:xfrm>
        </p:spPr>
        <p:txBody>
          <a:bodyPr/>
          <a:lstStyle/>
          <a:p>
            <a:fld id="{C5CA2E15-AE51-EC40-86BE-639E03647E83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6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85825" cy="56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6274" y="885825"/>
            <a:ext cx="801052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       </a:t>
            </a:r>
          </a:p>
          <a:p>
            <a:r>
              <a:rPr lang="ru-RU" sz="2800" dirty="0"/>
              <a:t> </a:t>
            </a:r>
          </a:p>
          <a:p>
            <a:pPr algn="just"/>
            <a:r>
              <a:rPr lang="ru-RU" sz="2800" dirty="0" smtClean="0"/>
              <a:t>     </a:t>
            </a:r>
            <a:r>
              <a:rPr lang="ru-RU" sz="2000" b="1" dirty="0" smtClean="0"/>
              <a:t>Правительство </a:t>
            </a:r>
            <a:r>
              <a:rPr lang="ru-RU" sz="2000" b="1" dirty="0"/>
              <a:t>Российской Федерации постановляет:</a:t>
            </a:r>
          </a:p>
          <a:p>
            <a:pPr algn="just"/>
            <a:r>
              <a:rPr lang="ru-RU" sz="2000" b="1" dirty="0" smtClean="0"/>
              <a:t>………………………………………………………………….</a:t>
            </a:r>
            <a:endParaRPr lang="ru-RU" sz="2000" b="1" dirty="0"/>
          </a:p>
          <a:p>
            <a:pPr algn="just"/>
            <a:r>
              <a:rPr lang="ru-RU" sz="2000" b="1" dirty="0" smtClean="0"/>
              <a:t>     3</a:t>
            </a:r>
            <a:r>
              <a:rPr lang="ru-RU" sz="2000" b="1" dirty="0"/>
              <a:t>. Министерству регионального развития Российской Федерации в течение 3 месяцев утвердить:</a:t>
            </a:r>
            <a:endParaRPr lang="ru-RU" sz="2000" dirty="0"/>
          </a:p>
          <a:p>
            <a:pPr algn="just"/>
            <a:r>
              <a:rPr lang="ru-RU" sz="2000" b="1" dirty="0" smtClean="0"/>
              <a:t>     методические </a:t>
            </a:r>
            <a:r>
              <a:rPr lang="ru-RU" sz="2000" b="1" dirty="0"/>
              <a:t>указания по расчету потерь горячей, питьевой, технической воды в централизованных системах водоснабжения при ее производстве и транспортировке;</a:t>
            </a:r>
            <a:endParaRPr lang="ru-RU" sz="2000" dirty="0"/>
          </a:p>
          <a:p>
            <a:pPr algn="just"/>
            <a:r>
              <a:rPr lang="ru-RU" sz="2000" b="1" dirty="0" smtClean="0"/>
              <a:t>     методические </a:t>
            </a:r>
            <a:r>
              <a:rPr lang="ru-RU" sz="2000" b="1" dirty="0"/>
              <a:t>указания по расчету объема принятых (отведенных) сточных вод с использованием метода учета пропускной способности канализационных сетей;</a:t>
            </a:r>
            <a:endParaRPr lang="ru-RU" sz="2000" dirty="0"/>
          </a:p>
          <a:p>
            <a:pPr algn="just"/>
            <a:r>
              <a:rPr lang="ru-RU" sz="2000" b="1" dirty="0" smtClean="0"/>
              <a:t>     методические </a:t>
            </a:r>
            <a:r>
              <a:rPr lang="ru-RU" sz="2000" b="1" dirty="0"/>
              <a:t>указания по расчету объема принятых (отведенных) поверхностных сточных вод.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7207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4158</TotalTime>
  <Words>2057</Words>
  <Application>Microsoft Office PowerPoint</Application>
  <PresentationFormat>Экран (4:3)</PresentationFormat>
  <Paragraphs>179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НП «ЖКХ Развитие»</vt:lpstr>
      <vt:lpstr>НОРМАТИВНЫЕ ПРАВОВЫЕ АКТЫ</vt:lpstr>
      <vt:lpstr>ОБЪЕКТЫ КОММЕРЧЕСКОГО УЧЕТА  ВОДЫ, СТОЧНЫХ ВОД</vt:lpstr>
      <vt:lpstr>ВИДЫ (СПОСОБЫ) КОММЕРЧЕСКОГО УЧЕТА  ВОДЫ, СТОЧНЫХ ВОД (ч. 4 ст. 20 закона)</vt:lpstr>
      <vt:lpstr>ТЕЛЕМЕТРИЧЕСКАЯ (ДИСТАНЦИОННАЯ)  ПЕРЕДАЧА ПОКАЗАНИЙ </vt:lpstr>
      <vt:lpstr>ОСНОВНЫЕ ТРЕБОВАНИЯ К РАЗМЕЩЕНИЮ и ЭКСПЛУАТАЦИИ ПРИБОРОВ УЧЕТА (ст. 20 закона)</vt:lpstr>
      <vt:lpstr>НЕОБХОДИМОСТЬ УСТАНОВКИ ПРИБОРОВ УЧЕТА ВОДЫ и СТОЧНЫХ ВОД (ч. 7 ст. 20 закона)</vt:lpstr>
      <vt:lpstr>ОПРЕДЕЛЕНИЕ ОБЪЕМА СТОЧНЫХ ВОД ПРИ ОТСУТСТВИИ ПРИБОРОВ УЧЕТА СТОЧНЫХ ВОД  (ч. 11 ст. 20 закона)</vt:lpstr>
      <vt:lpstr>ПРАВИТЕЛЬСТВО РОССИЙСКОЙ ФЕДЕРАЦИИ ПОСТАНОВЛЕНИЕ от 4 сентября 2013 г. N 776 ОБ УТВЕРЖДЕНИИ ПРАВИЛ ОРГАНИЗАЦИИ КОММЕРЧЕСКОГО УЧЕТА ВОДЫ, СТОЧНЫХ ВОД</vt:lpstr>
      <vt:lpstr>ПОРЯДОК ЭКСПЛУАТАЦИИ, ПОВЕРКИ, РЕМОНТА и ЗАМЕНЫ УЗЛОВ УЧЕТА  (п. 8 Правил)</vt:lpstr>
      <vt:lpstr>РАСЧЕТНЫЕ СПОСОБЫ КОММЕРЧЕСКОГО УЧЕТА ВОДЫ  (раздел III Правил)</vt:lpstr>
      <vt:lpstr>РАСЧЕТНЫЕ СПОСОБЫ КОММЕРЧЕСКОГО УЧЕТА СТОЧНЫХ ВОД  (раздел IV Правил)</vt:lpstr>
      <vt:lpstr>ПРОЕКТИРОВАНИЕ УЗЛА УЧЕТА (раздел V Правил) </vt:lpstr>
      <vt:lpstr>  ДОПУСК УЗЛА УЧЕТА К ЭКСПЛУАТАЦИИ (раздел VI Правил)  </vt:lpstr>
      <vt:lpstr>  ЭКСПЛУАТАЦИЯ УЗЛА УЧЕТА (ПРИБОРОВ УЧЕТА) (раздел VII Правил)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Регулирование тарифов</dc:title>
  <dc:creator>Алексей Макрушин</dc:creator>
  <cp:lastModifiedBy>Angela</cp:lastModifiedBy>
  <cp:revision>134</cp:revision>
  <dcterms:created xsi:type="dcterms:W3CDTF">2011-12-14T12:29:38Z</dcterms:created>
  <dcterms:modified xsi:type="dcterms:W3CDTF">2014-04-28T09:12:09Z</dcterms:modified>
</cp:coreProperties>
</file>