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85" r:id="rId2"/>
    <p:sldMasterId id="2147483800" r:id="rId3"/>
  </p:sldMasterIdLst>
  <p:notesMasterIdLst>
    <p:notesMasterId r:id="rId23"/>
  </p:notesMasterIdLst>
  <p:sldIdLst>
    <p:sldId id="808" r:id="rId4"/>
    <p:sldId id="868" r:id="rId5"/>
    <p:sldId id="896" r:id="rId6"/>
    <p:sldId id="890" r:id="rId7"/>
    <p:sldId id="832" r:id="rId8"/>
    <p:sldId id="894" r:id="rId9"/>
    <p:sldId id="869" r:id="rId10"/>
    <p:sldId id="866" r:id="rId11"/>
    <p:sldId id="872" r:id="rId12"/>
    <p:sldId id="895" r:id="rId13"/>
    <p:sldId id="893" r:id="rId14"/>
    <p:sldId id="897" r:id="rId15"/>
    <p:sldId id="861" r:id="rId16"/>
    <p:sldId id="878" r:id="rId17"/>
    <p:sldId id="879" r:id="rId18"/>
    <p:sldId id="881" r:id="rId19"/>
    <p:sldId id="900" r:id="rId20"/>
    <p:sldId id="892" r:id="rId21"/>
    <p:sldId id="875" r:id="rId22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99594F"/>
    <a:srgbClr val="814C43"/>
    <a:srgbClr val="33CCCC"/>
    <a:srgbClr val="F2DCDB"/>
    <a:srgbClr val="31859C"/>
    <a:srgbClr val="009999"/>
    <a:srgbClr val="DAB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05" autoAdjust="0"/>
    <p:restoredTop sz="99313" autoAdjust="0"/>
  </p:normalViewPr>
  <p:slideViewPr>
    <p:cSldViewPr snapToGrid="0">
      <p:cViewPr varScale="1">
        <p:scale>
          <a:sx n="96" d="100"/>
          <a:sy n="96" d="100"/>
        </p:scale>
        <p:origin x="1422" y="84"/>
      </p:cViewPr>
      <p:guideLst>
        <p:guide orient="horz" pos="10"/>
        <p:guide pos="5759"/>
      </p:guideLst>
    </p:cSldViewPr>
  </p:slideViewPr>
  <p:outlineViewPr>
    <p:cViewPr>
      <p:scale>
        <a:sx n="33" d="100"/>
        <a:sy n="33" d="100"/>
      </p:scale>
      <p:origin x="0" y="75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41531628688899"/>
          <c:y val="9.6923816961713705E-2"/>
          <c:w val="0.74234427807530601"/>
          <c:h val="0.8148554760350119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перспективы сортировки - 35,8%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100197108547099E-2"/>
                  <c:y val="-3.8710633215606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110216819401798E-2"/>
                  <c:y val="1.52416069043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0300591325641298E-3"/>
                  <c:y val="-3.87106332156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Пищевые отходы</c:v>
                </c:pt>
                <c:pt idx="1">
                  <c:v>Стекло</c:v>
                </c:pt>
                <c:pt idx="2">
                  <c:v>Картон, бумага</c:v>
                </c:pt>
                <c:pt idx="3">
                  <c:v>ПЭТФ - тара</c:v>
                </c:pt>
                <c:pt idx="4">
                  <c:v>Пленка, пакеты</c:v>
                </c:pt>
                <c:pt idx="5">
                  <c:v>Текстиль</c:v>
                </c:pt>
                <c:pt idx="6">
                  <c:v>ПНД - тара</c:v>
                </c:pt>
                <c:pt idx="7">
                  <c:v>Алюминиевая банка</c:v>
                </c:pt>
                <c:pt idx="9">
                  <c:v>Жестяная банка</c:v>
                </c:pt>
                <c:pt idx="10">
                  <c:v>Черный металлолом</c:v>
                </c:pt>
                <c:pt idx="11">
                  <c:v>Кости</c:v>
                </c:pt>
                <c:pt idx="12">
                  <c:v>Кожа, резина</c:v>
                </c:pt>
                <c:pt idx="13">
                  <c:v>Камни, керамика</c:v>
                </c:pt>
                <c:pt idx="14">
                  <c:v>Прочие</c:v>
                </c:pt>
                <c:pt idx="15">
                  <c:v>Отсев (менее 15 мм)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17.399999999999999</c:v>
                </c:pt>
                <c:pt idx="2">
                  <c:v>12.4</c:v>
                </c:pt>
                <c:pt idx="3">
                  <c:v>3</c:v>
                </c:pt>
                <c:pt idx="4">
                  <c:v>0.5</c:v>
                </c:pt>
                <c:pt idx="5">
                  <c:v>0.3</c:v>
                </c:pt>
                <c:pt idx="6">
                  <c:v>1.1000000000000001</c:v>
                </c:pt>
                <c:pt idx="7">
                  <c:v>1</c:v>
                </c:pt>
                <c:pt idx="8">
                  <c:v>0</c:v>
                </c:pt>
                <c:pt idx="9">
                  <c:v>0.3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подлежит сортировке - 64,2%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2698503690681101E-2"/>
                  <c:y val="-2.1579465554848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081680237201302E-3"/>
                  <c:y val="-1.478435869719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200394217094197E-2"/>
                  <c:y val="-3.870910905491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1603153736753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850199086912902E-2"/>
                  <c:y val="-3.79576978345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4120236530256502E-2"/>
                  <c:y val="-1.935684076849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Пищевые отходы</c:v>
                </c:pt>
                <c:pt idx="1">
                  <c:v>Стекло</c:v>
                </c:pt>
                <c:pt idx="2">
                  <c:v>Картон, бумага</c:v>
                </c:pt>
                <c:pt idx="3">
                  <c:v>ПЭТФ - тара</c:v>
                </c:pt>
                <c:pt idx="4">
                  <c:v>Пленка, пакеты</c:v>
                </c:pt>
                <c:pt idx="5">
                  <c:v>Текстиль</c:v>
                </c:pt>
                <c:pt idx="6">
                  <c:v>ПНД - тара</c:v>
                </c:pt>
                <c:pt idx="7">
                  <c:v>Алюминиевая банка</c:v>
                </c:pt>
                <c:pt idx="9">
                  <c:v>Жестяная банка</c:v>
                </c:pt>
                <c:pt idx="10">
                  <c:v>Черный металлолом</c:v>
                </c:pt>
                <c:pt idx="11">
                  <c:v>Кости</c:v>
                </c:pt>
                <c:pt idx="12">
                  <c:v>Кожа, резина</c:v>
                </c:pt>
                <c:pt idx="13">
                  <c:v>Камни, керамика</c:v>
                </c:pt>
                <c:pt idx="14">
                  <c:v>Прочие</c:v>
                </c:pt>
                <c:pt idx="15">
                  <c:v>Отсев (менее 15 мм)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26</c:v>
                </c:pt>
                <c:pt idx="1">
                  <c:v>7.4</c:v>
                </c:pt>
                <c:pt idx="2">
                  <c:v>8.3000000000000007</c:v>
                </c:pt>
                <c:pt idx="3">
                  <c:v>3</c:v>
                </c:pt>
                <c:pt idx="4">
                  <c:v>2.9</c:v>
                </c:pt>
                <c:pt idx="5">
                  <c:v>2</c:v>
                </c:pt>
                <c:pt idx="6">
                  <c:v>0.2</c:v>
                </c:pt>
                <c:pt idx="7">
                  <c:v>0</c:v>
                </c:pt>
                <c:pt idx="8">
                  <c:v>0.7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8.3000000000000007</c:v>
                </c:pt>
                <c:pt idx="15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shape val="box"/>
        <c:axId val="602948424"/>
        <c:axId val="602948032"/>
        <c:axId val="0"/>
      </c:bar3DChart>
      <c:catAx>
        <c:axId val="602948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anchor="ctr" anchorCtr="0"/>
          <a:lstStyle/>
          <a:p>
            <a:pPr>
              <a:defRPr sz="105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2948032"/>
        <c:crosses val="autoZero"/>
        <c:auto val="1"/>
        <c:lblAlgn val="ctr"/>
        <c:lblOffset val="100"/>
        <c:noMultiLvlLbl val="0"/>
      </c:catAx>
      <c:valAx>
        <c:axId val="60294803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29484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3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109124761448601"/>
          <c:y val="1.9698557595289001E-2"/>
          <c:w val="0.74861728053512699"/>
          <c:h val="7.4343833581161894E-2"/>
        </c:manualLayout>
      </c:layout>
      <c:overlay val="0"/>
      <c:txPr>
        <a:bodyPr/>
        <a:lstStyle/>
        <a:p>
          <a:pPr>
            <a:defRPr sz="13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9A706-87B2-4BAC-9120-0F6EDEC765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2CF84DB-04CC-433A-94B1-4AA74FE8C5CF}">
      <dgm:prSet phldrT="[Текст]"/>
      <dgm:spPr>
        <a:xfrm>
          <a:off x="564979" y="406400"/>
          <a:ext cx="8164809" cy="812800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/>
            <a:t>Действующая модель территориальных схем и региональных программ по обращению с отходами фактически стала «фотографией» существующего положения в регионах, а не вектором развития; Территориальные схемы не учитывают обращение с отходами производства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7B2BE3-48A5-42C1-AE92-4324513262D2}" type="parTrans" cxnId="{D314E85C-8C79-42B7-A92C-DA64886379FC}">
      <dgm:prSet/>
      <dgm:spPr/>
      <dgm:t>
        <a:bodyPr/>
        <a:lstStyle/>
        <a:p>
          <a:endParaRPr lang="ru-RU"/>
        </a:p>
      </dgm:t>
    </dgm:pt>
    <dgm:pt modelId="{0C56F103-909B-4023-B119-A56FD624ECE0}" type="sibTrans" cxnId="{D314E85C-8C79-42B7-A92C-DA64886379FC}">
      <dgm:prSet/>
      <dgm:spPr>
        <a:xfrm>
          <a:off x="-4594335" y="-704407"/>
          <a:ext cx="5472816" cy="5472816"/>
        </a:xfrm>
        <a:noFill/>
        <a:ln w="25400" cap="flat" cmpd="sng" algn="ctr">
          <a:solidFill>
            <a:srgbClr val="1FBB44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C8FF1E0-0F19-4EEE-8680-68490FEDCCD1}">
      <dgm:prSet phldrT="[Текст]"/>
      <dgm:spPr>
        <a:xfrm>
          <a:off x="860432" y="1625599"/>
          <a:ext cx="7869356" cy="812800"/>
        </a:xfrm>
        <a:solidFill>
          <a:srgbClr val="97C77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установлено минимальных или целевых требований к доле утилизируемых отходов для субъектов Российской Федерации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7771F6-45C9-472B-9920-632B62F5DFE7}" type="parTrans" cxnId="{648001E0-2F80-4951-B760-68C37FB92442}">
      <dgm:prSet/>
      <dgm:spPr/>
      <dgm:t>
        <a:bodyPr/>
        <a:lstStyle/>
        <a:p>
          <a:endParaRPr lang="ru-RU"/>
        </a:p>
      </dgm:t>
    </dgm:pt>
    <dgm:pt modelId="{440F4C6A-FC53-452C-8421-B52CDF7CE026}" type="sibTrans" cxnId="{648001E0-2F80-4951-B760-68C37FB92442}">
      <dgm:prSet/>
      <dgm:spPr/>
      <dgm:t>
        <a:bodyPr/>
        <a:lstStyle/>
        <a:p>
          <a:endParaRPr lang="ru-RU"/>
        </a:p>
      </dgm:t>
    </dgm:pt>
    <dgm:pt modelId="{9B1B11F0-7D22-4C1E-87BD-0315BA1FAEB6}">
      <dgm:prSet phldrT="[Текст]"/>
      <dgm:spPr>
        <a:xfrm>
          <a:off x="564979" y="2844800"/>
          <a:ext cx="8164809" cy="812800"/>
        </a:xfr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Производителям отходов выгоднее заплатить за их временное размещение или даже захоронение, нежели за их переработку; Стоимость природного сырья и энергоресурсов ниже чем вторичных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ABCF64-C95D-4AB9-A326-7BBE82DE9FAA}" type="parTrans" cxnId="{82D8FE4B-2E70-4D46-AEEB-7A1C0AF0D982}">
      <dgm:prSet/>
      <dgm:spPr/>
      <dgm:t>
        <a:bodyPr/>
        <a:lstStyle/>
        <a:p>
          <a:endParaRPr lang="ru-RU"/>
        </a:p>
      </dgm:t>
    </dgm:pt>
    <dgm:pt modelId="{5AE4F38B-5A1E-4230-9E0F-ECBE5A9718AB}" type="sibTrans" cxnId="{82D8FE4B-2E70-4D46-AEEB-7A1C0AF0D982}">
      <dgm:prSet/>
      <dgm:spPr/>
      <dgm:t>
        <a:bodyPr/>
        <a:lstStyle/>
        <a:p>
          <a:endParaRPr lang="ru-RU"/>
        </a:p>
      </dgm:t>
    </dgm:pt>
    <dgm:pt modelId="{EBC6576E-7BEF-44E6-AEB7-E4D297E69D8C}">
      <dgm:prSet/>
      <dgm:spPr/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Переработка отходов в России, как и во всем мире, экономически затратный процесс, субсидируемый за рубежом государством или муниципалитетами; Высокие </a:t>
          </a:r>
          <a:r>
            <a:rPr lang="ru-RU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капзатраты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на глубокую переработку и долгий срок их окупаемости ставят в </a:t>
          </a:r>
          <a:r>
            <a:rPr lang="ru-RU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неравные условия добросовестных переработчиков с «пиратами»</a:t>
          </a:r>
          <a:endParaRPr lang="ru-RU" dirty="0"/>
        </a:p>
      </dgm:t>
    </dgm:pt>
    <dgm:pt modelId="{7D5E01DE-F395-4EFF-86C5-0E60CD395204}" type="parTrans" cxnId="{BD50021B-F958-4DD7-86C0-E40364A0BDD2}">
      <dgm:prSet/>
      <dgm:spPr/>
      <dgm:t>
        <a:bodyPr/>
        <a:lstStyle/>
        <a:p>
          <a:endParaRPr lang="ru-RU"/>
        </a:p>
      </dgm:t>
    </dgm:pt>
    <dgm:pt modelId="{1E83C561-D1B9-4BB5-9052-119322DB9864}" type="sibTrans" cxnId="{BD50021B-F958-4DD7-86C0-E40364A0BDD2}">
      <dgm:prSet/>
      <dgm:spPr/>
      <dgm:t>
        <a:bodyPr/>
        <a:lstStyle/>
        <a:p>
          <a:endParaRPr lang="ru-RU"/>
        </a:p>
      </dgm:t>
    </dgm:pt>
    <dgm:pt modelId="{D95CAB54-88A5-4670-B0D2-023B2A6F39A3}">
      <dgm:prSet/>
      <dgm:spPr/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Успешный опыт переработки отходов разрознен и мало систематизирован; Отсутствует достаточная отечественная технологическая база; Предприятия-переработчики не обеспечивают покрытие источников образования отходов</a:t>
          </a:r>
          <a:endParaRPr lang="ru-RU" dirty="0"/>
        </a:p>
      </dgm:t>
    </dgm:pt>
    <dgm:pt modelId="{7372C8A1-747E-4F83-A9F4-442584EF3121}" type="parTrans" cxnId="{99F554A6-6AFA-48A2-B643-6FB0A68CC7B6}">
      <dgm:prSet/>
      <dgm:spPr/>
      <dgm:t>
        <a:bodyPr/>
        <a:lstStyle/>
        <a:p>
          <a:endParaRPr lang="ru-RU"/>
        </a:p>
      </dgm:t>
    </dgm:pt>
    <dgm:pt modelId="{2DCD36D8-5854-497D-B716-356503D96CC7}" type="sibTrans" cxnId="{99F554A6-6AFA-48A2-B643-6FB0A68CC7B6}">
      <dgm:prSet/>
      <dgm:spPr/>
      <dgm:t>
        <a:bodyPr/>
        <a:lstStyle/>
        <a:p>
          <a:endParaRPr lang="ru-RU"/>
        </a:p>
      </dgm:t>
    </dgm:pt>
    <dgm:pt modelId="{0B30DCC6-3F8B-4B37-B3EF-2875F89D5EF4}" type="pres">
      <dgm:prSet presAssocID="{AF49A706-87B2-4BAC-9120-0F6EDEC765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D3676A3-2D42-4017-A6BF-5F5248E88E20}" type="pres">
      <dgm:prSet presAssocID="{AF49A706-87B2-4BAC-9120-0F6EDEC765C3}" presName="Name1" presStyleCnt="0"/>
      <dgm:spPr/>
    </dgm:pt>
    <dgm:pt modelId="{A2C244F9-B23E-4490-8884-8738AD66BEDB}" type="pres">
      <dgm:prSet presAssocID="{AF49A706-87B2-4BAC-9120-0F6EDEC765C3}" presName="cycle" presStyleCnt="0"/>
      <dgm:spPr/>
    </dgm:pt>
    <dgm:pt modelId="{61E5D835-040A-49F8-890C-2471CEFB7C72}" type="pres">
      <dgm:prSet presAssocID="{AF49A706-87B2-4BAC-9120-0F6EDEC765C3}" presName="srcNode" presStyleLbl="node1" presStyleIdx="0" presStyleCnt="5"/>
      <dgm:spPr/>
    </dgm:pt>
    <dgm:pt modelId="{A6CF1E06-88EF-4507-99B6-B0A90ACFD830}" type="pres">
      <dgm:prSet presAssocID="{AF49A706-87B2-4BAC-9120-0F6EDEC765C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ru-RU"/>
        </a:p>
      </dgm:t>
    </dgm:pt>
    <dgm:pt modelId="{D5F07211-4DB5-403D-8EEF-B47EC0D645BB}" type="pres">
      <dgm:prSet presAssocID="{AF49A706-87B2-4BAC-9120-0F6EDEC765C3}" presName="extraNode" presStyleLbl="node1" presStyleIdx="0" presStyleCnt="5"/>
      <dgm:spPr/>
    </dgm:pt>
    <dgm:pt modelId="{83C4ACB9-FE3A-45F3-B9F9-B4CB3728A70D}" type="pres">
      <dgm:prSet presAssocID="{AF49A706-87B2-4BAC-9120-0F6EDEC765C3}" presName="dstNode" presStyleLbl="node1" presStyleIdx="0" presStyleCnt="5"/>
      <dgm:spPr/>
    </dgm:pt>
    <dgm:pt modelId="{61D7C1FD-C129-4199-9130-46988EE139D2}" type="pres">
      <dgm:prSet presAssocID="{D2CF84DB-04CC-433A-94B1-4AA74FE8C5CF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40ADC9-DE1D-4164-AEF2-CC8BE1882144}" type="pres">
      <dgm:prSet presAssocID="{D2CF84DB-04CC-433A-94B1-4AA74FE8C5CF}" presName="accent_1" presStyleCnt="0"/>
      <dgm:spPr/>
    </dgm:pt>
    <dgm:pt modelId="{67192A81-51A6-404A-B457-87356DDEE268}" type="pres">
      <dgm:prSet presAssocID="{D2CF84DB-04CC-433A-94B1-4AA74FE8C5CF}" presName="accentRepeatNode" presStyleLbl="solidFgAcc1" presStyleIdx="0" presStyleCnt="5"/>
      <dgm:spPr>
        <a:xfrm>
          <a:off x="56979" y="304800"/>
          <a:ext cx="1016000" cy="10160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B3A2C7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A61CA4E-857D-41AC-91C3-0584F44B5AF0}" type="pres">
      <dgm:prSet presAssocID="{1C8FF1E0-0F19-4EEE-8680-68490FEDCCD1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5CD635-5E9C-4DC7-9995-5C99B842326F}" type="pres">
      <dgm:prSet presAssocID="{1C8FF1E0-0F19-4EEE-8680-68490FEDCCD1}" presName="accent_2" presStyleCnt="0"/>
      <dgm:spPr/>
    </dgm:pt>
    <dgm:pt modelId="{F48EA67F-9AE8-46E7-98A1-ECCAB40E44DE}" type="pres">
      <dgm:prSet presAssocID="{1C8FF1E0-0F19-4EEE-8680-68490FEDCCD1}" presName="accentRepeatNode" presStyleLbl="solidFgAcc1" presStyleIdx="1" presStyleCnt="5"/>
      <dgm:spPr>
        <a:xfrm>
          <a:off x="352432" y="1523999"/>
          <a:ext cx="1016000" cy="10160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7C777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C3A2B97-B933-48CC-9858-06E42FF427CA}" type="pres">
      <dgm:prSet presAssocID="{D95CAB54-88A5-4670-B0D2-023B2A6F39A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FC3FE-9268-4679-BABC-17C643DF89AC}" type="pres">
      <dgm:prSet presAssocID="{D95CAB54-88A5-4670-B0D2-023B2A6F39A3}" presName="accent_3" presStyleCnt="0"/>
      <dgm:spPr/>
    </dgm:pt>
    <dgm:pt modelId="{CFCFF33D-4781-41B3-AA07-495B2024EF23}" type="pres">
      <dgm:prSet presAssocID="{D95CAB54-88A5-4670-B0D2-023B2A6F39A3}" presName="accentRepeatNode" presStyleLbl="solidFgAcc1" presStyleIdx="2" presStyleCnt="5"/>
      <dgm:spPr/>
    </dgm:pt>
    <dgm:pt modelId="{7BDDA1AC-08D7-4086-9DD5-267F6736789D}" type="pres">
      <dgm:prSet presAssocID="{9B1B11F0-7D22-4C1E-87BD-0315BA1FAE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09E1-B56B-4246-88A7-51FC0D89017B}" type="pres">
      <dgm:prSet presAssocID="{9B1B11F0-7D22-4C1E-87BD-0315BA1FAEB6}" presName="accent_4" presStyleCnt="0"/>
      <dgm:spPr/>
    </dgm:pt>
    <dgm:pt modelId="{D308490E-A6C6-41DD-A15F-4A87570C4220}" type="pres">
      <dgm:prSet presAssocID="{9B1B11F0-7D22-4C1E-87BD-0315BA1FAEB6}" presName="accentRepeatNode" presStyleLbl="solidFgAcc1" presStyleIdx="3" presStyleCnt="5"/>
      <dgm:spPr>
        <a:xfrm>
          <a:off x="56979" y="2743200"/>
          <a:ext cx="1016000" cy="10160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5B3D7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B151B69-01C1-4226-B840-5DCCE02BEFC7}" type="pres">
      <dgm:prSet presAssocID="{EBC6576E-7BEF-44E6-AEB7-E4D297E69D8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F0F44-F803-4B51-9C52-CD9B19B565B0}" type="pres">
      <dgm:prSet presAssocID="{EBC6576E-7BEF-44E6-AEB7-E4D297E69D8C}" presName="accent_5" presStyleCnt="0"/>
      <dgm:spPr/>
    </dgm:pt>
    <dgm:pt modelId="{721621AF-23E5-4486-A625-3772B2E09D79}" type="pres">
      <dgm:prSet presAssocID="{EBC6576E-7BEF-44E6-AEB7-E4D297E69D8C}" presName="accentRepeatNode" presStyleLbl="solidFgAcc1" presStyleIdx="4" presStyleCnt="5"/>
      <dgm:spPr/>
    </dgm:pt>
  </dgm:ptLst>
  <dgm:cxnLst>
    <dgm:cxn modelId="{99F554A6-6AFA-48A2-B643-6FB0A68CC7B6}" srcId="{AF49A706-87B2-4BAC-9120-0F6EDEC765C3}" destId="{D95CAB54-88A5-4670-B0D2-023B2A6F39A3}" srcOrd="2" destOrd="0" parTransId="{7372C8A1-747E-4F83-A9F4-442584EF3121}" sibTransId="{2DCD36D8-5854-497D-B716-356503D96CC7}"/>
    <dgm:cxn modelId="{FCF19422-668C-492D-830F-6B4A9BABA6C7}" type="presOf" srcId="{9B1B11F0-7D22-4C1E-87BD-0315BA1FAEB6}" destId="{7BDDA1AC-08D7-4086-9DD5-267F6736789D}" srcOrd="0" destOrd="0" presId="urn:microsoft.com/office/officeart/2008/layout/VerticalCurvedList"/>
    <dgm:cxn modelId="{EBD1AB9F-6E47-4721-96CE-21CA21ABCFFB}" type="presOf" srcId="{AF49A706-87B2-4BAC-9120-0F6EDEC765C3}" destId="{0B30DCC6-3F8B-4B37-B3EF-2875F89D5EF4}" srcOrd="0" destOrd="0" presId="urn:microsoft.com/office/officeart/2008/layout/VerticalCurvedList"/>
    <dgm:cxn modelId="{648001E0-2F80-4951-B760-68C37FB92442}" srcId="{AF49A706-87B2-4BAC-9120-0F6EDEC765C3}" destId="{1C8FF1E0-0F19-4EEE-8680-68490FEDCCD1}" srcOrd="1" destOrd="0" parTransId="{917771F6-45C9-472B-9920-632B62F5DFE7}" sibTransId="{440F4C6A-FC53-452C-8421-B52CDF7CE026}"/>
    <dgm:cxn modelId="{527F0CF0-7AD9-4E10-8F25-72A4A5C39AE4}" type="presOf" srcId="{0C56F103-909B-4023-B119-A56FD624ECE0}" destId="{A6CF1E06-88EF-4507-99B6-B0A90ACFD830}" srcOrd="0" destOrd="0" presId="urn:microsoft.com/office/officeart/2008/layout/VerticalCurvedList"/>
    <dgm:cxn modelId="{C862F835-A0E1-480F-9B78-0DD321CD16C5}" type="presOf" srcId="{1C8FF1E0-0F19-4EEE-8680-68490FEDCCD1}" destId="{6A61CA4E-857D-41AC-91C3-0584F44B5AF0}" srcOrd="0" destOrd="0" presId="urn:microsoft.com/office/officeart/2008/layout/VerticalCurvedList"/>
    <dgm:cxn modelId="{56828A55-F892-4DE5-8DFA-AD72606F8220}" type="presOf" srcId="{D2CF84DB-04CC-433A-94B1-4AA74FE8C5CF}" destId="{61D7C1FD-C129-4199-9130-46988EE139D2}" srcOrd="0" destOrd="0" presId="urn:microsoft.com/office/officeart/2008/layout/VerticalCurvedList"/>
    <dgm:cxn modelId="{E8801F96-1F79-4855-9B0A-556AC31F8B2C}" type="presOf" srcId="{EBC6576E-7BEF-44E6-AEB7-E4D297E69D8C}" destId="{DB151B69-01C1-4226-B840-5DCCE02BEFC7}" srcOrd="0" destOrd="0" presId="urn:microsoft.com/office/officeart/2008/layout/VerticalCurvedList"/>
    <dgm:cxn modelId="{BD50021B-F958-4DD7-86C0-E40364A0BDD2}" srcId="{AF49A706-87B2-4BAC-9120-0F6EDEC765C3}" destId="{EBC6576E-7BEF-44E6-AEB7-E4D297E69D8C}" srcOrd="4" destOrd="0" parTransId="{7D5E01DE-F395-4EFF-86C5-0E60CD395204}" sibTransId="{1E83C561-D1B9-4BB5-9052-119322DB9864}"/>
    <dgm:cxn modelId="{82D8FE4B-2E70-4D46-AEEB-7A1C0AF0D982}" srcId="{AF49A706-87B2-4BAC-9120-0F6EDEC765C3}" destId="{9B1B11F0-7D22-4C1E-87BD-0315BA1FAEB6}" srcOrd="3" destOrd="0" parTransId="{B0ABCF64-C95D-4AB9-A326-7BBE82DE9FAA}" sibTransId="{5AE4F38B-5A1E-4230-9E0F-ECBE5A9718AB}"/>
    <dgm:cxn modelId="{529F6583-E368-479C-B16E-44E5CEF41E83}" type="presOf" srcId="{D95CAB54-88A5-4670-B0D2-023B2A6F39A3}" destId="{7C3A2B97-B933-48CC-9858-06E42FF427CA}" srcOrd="0" destOrd="0" presId="urn:microsoft.com/office/officeart/2008/layout/VerticalCurvedList"/>
    <dgm:cxn modelId="{D314E85C-8C79-42B7-A92C-DA64886379FC}" srcId="{AF49A706-87B2-4BAC-9120-0F6EDEC765C3}" destId="{D2CF84DB-04CC-433A-94B1-4AA74FE8C5CF}" srcOrd="0" destOrd="0" parTransId="{EB7B2BE3-48A5-42C1-AE92-4324513262D2}" sibTransId="{0C56F103-909B-4023-B119-A56FD624ECE0}"/>
    <dgm:cxn modelId="{E65243CF-B5F9-40F8-8F96-3871CD8CEA43}" type="presParOf" srcId="{0B30DCC6-3F8B-4B37-B3EF-2875F89D5EF4}" destId="{BD3676A3-2D42-4017-A6BF-5F5248E88E20}" srcOrd="0" destOrd="0" presId="urn:microsoft.com/office/officeart/2008/layout/VerticalCurvedList"/>
    <dgm:cxn modelId="{56716DF2-FDD5-42FD-81E4-47B5F128A0EF}" type="presParOf" srcId="{BD3676A3-2D42-4017-A6BF-5F5248E88E20}" destId="{A2C244F9-B23E-4490-8884-8738AD66BEDB}" srcOrd="0" destOrd="0" presId="urn:microsoft.com/office/officeart/2008/layout/VerticalCurvedList"/>
    <dgm:cxn modelId="{4072C218-5551-4DB6-8DB1-A709E61D89A5}" type="presParOf" srcId="{A2C244F9-B23E-4490-8884-8738AD66BEDB}" destId="{61E5D835-040A-49F8-890C-2471CEFB7C72}" srcOrd="0" destOrd="0" presId="urn:microsoft.com/office/officeart/2008/layout/VerticalCurvedList"/>
    <dgm:cxn modelId="{0EF956A4-3383-4CDB-8330-43CBA3120C49}" type="presParOf" srcId="{A2C244F9-B23E-4490-8884-8738AD66BEDB}" destId="{A6CF1E06-88EF-4507-99B6-B0A90ACFD830}" srcOrd="1" destOrd="0" presId="urn:microsoft.com/office/officeart/2008/layout/VerticalCurvedList"/>
    <dgm:cxn modelId="{89E7883B-3689-45D3-80A2-55D6840DB156}" type="presParOf" srcId="{A2C244F9-B23E-4490-8884-8738AD66BEDB}" destId="{D5F07211-4DB5-403D-8EEF-B47EC0D645BB}" srcOrd="2" destOrd="0" presId="urn:microsoft.com/office/officeart/2008/layout/VerticalCurvedList"/>
    <dgm:cxn modelId="{E27AA450-9163-4AA5-8841-2706E2F0282C}" type="presParOf" srcId="{A2C244F9-B23E-4490-8884-8738AD66BEDB}" destId="{83C4ACB9-FE3A-45F3-B9F9-B4CB3728A70D}" srcOrd="3" destOrd="0" presId="urn:microsoft.com/office/officeart/2008/layout/VerticalCurvedList"/>
    <dgm:cxn modelId="{CC169D18-C4BE-4A6C-B3DE-AFDB8D13F3E0}" type="presParOf" srcId="{BD3676A3-2D42-4017-A6BF-5F5248E88E20}" destId="{61D7C1FD-C129-4199-9130-46988EE139D2}" srcOrd="1" destOrd="0" presId="urn:microsoft.com/office/officeart/2008/layout/VerticalCurvedList"/>
    <dgm:cxn modelId="{C7496FBA-B9DF-4487-AABC-69B3CA3A8450}" type="presParOf" srcId="{BD3676A3-2D42-4017-A6BF-5F5248E88E20}" destId="{DA40ADC9-DE1D-4164-AEF2-CC8BE1882144}" srcOrd="2" destOrd="0" presId="urn:microsoft.com/office/officeart/2008/layout/VerticalCurvedList"/>
    <dgm:cxn modelId="{6258A45B-EE31-43EF-AFDC-F3CA462D64AC}" type="presParOf" srcId="{DA40ADC9-DE1D-4164-AEF2-CC8BE1882144}" destId="{67192A81-51A6-404A-B457-87356DDEE268}" srcOrd="0" destOrd="0" presId="urn:microsoft.com/office/officeart/2008/layout/VerticalCurvedList"/>
    <dgm:cxn modelId="{20B680DB-B17C-4173-A25B-866261082FDA}" type="presParOf" srcId="{BD3676A3-2D42-4017-A6BF-5F5248E88E20}" destId="{6A61CA4E-857D-41AC-91C3-0584F44B5AF0}" srcOrd="3" destOrd="0" presId="urn:microsoft.com/office/officeart/2008/layout/VerticalCurvedList"/>
    <dgm:cxn modelId="{F0A70C3C-DEBC-43F0-8797-1099A1D968A5}" type="presParOf" srcId="{BD3676A3-2D42-4017-A6BF-5F5248E88E20}" destId="{345CD635-5E9C-4DC7-9995-5C99B842326F}" srcOrd="4" destOrd="0" presId="urn:microsoft.com/office/officeart/2008/layout/VerticalCurvedList"/>
    <dgm:cxn modelId="{152DDC23-E044-43E3-9E1B-775B1C07409B}" type="presParOf" srcId="{345CD635-5E9C-4DC7-9995-5C99B842326F}" destId="{F48EA67F-9AE8-46E7-98A1-ECCAB40E44DE}" srcOrd="0" destOrd="0" presId="urn:microsoft.com/office/officeart/2008/layout/VerticalCurvedList"/>
    <dgm:cxn modelId="{543BFA79-C3B9-4874-9AA8-8CDA0426B7C3}" type="presParOf" srcId="{BD3676A3-2D42-4017-A6BF-5F5248E88E20}" destId="{7C3A2B97-B933-48CC-9858-06E42FF427CA}" srcOrd="5" destOrd="0" presId="urn:microsoft.com/office/officeart/2008/layout/VerticalCurvedList"/>
    <dgm:cxn modelId="{C2794C50-7DA7-447A-B4E1-F83156BD2D54}" type="presParOf" srcId="{BD3676A3-2D42-4017-A6BF-5F5248E88E20}" destId="{C44FC3FE-9268-4679-BABC-17C643DF89AC}" srcOrd="6" destOrd="0" presId="urn:microsoft.com/office/officeart/2008/layout/VerticalCurvedList"/>
    <dgm:cxn modelId="{C2812EE6-F2A7-4927-808B-A1AFB131CF2D}" type="presParOf" srcId="{C44FC3FE-9268-4679-BABC-17C643DF89AC}" destId="{CFCFF33D-4781-41B3-AA07-495B2024EF23}" srcOrd="0" destOrd="0" presId="urn:microsoft.com/office/officeart/2008/layout/VerticalCurvedList"/>
    <dgm:cxn modelId="{A2B03C34-A362-48DC-A41C-8E28FC178596}" type="presParOf" srcId="{BD3676A3-2D42-4017-A6BF-5F5248E88E20}" destId="{7BDDA1AC-08D7-4086-9DD5-267F6736789D}" srcOrd="7" destOrd="0" presId="urn:microsoft.com/office/officeart/2008/layout/VerticalCurvedList"/>
    <dgm:cxn modelId="{A7BD635E-85AA-41DC-B79B-9430D293F2D7}" type="presParOf" srcId="{BD3676A3-2D42-4017-A6BF-5F5248E88E20}" destId="{954D09E1-B56B-4246-88A7-51FC0D89017B}" srcOrd="8" destOrd="0" presId="urn:microsoft.com/office/officeart/2008/layout/VerticalCurvedList"/>
    <dgm:cxn modelId="{A718C7AF-4AA6-40B7-B911-B52185778BDD}" type="presParOf" srcId="{954D09E1-B56B-4246-88A7-51FC0D89017B}" destId="{D308490E-A6C6-41DD-A15F-4A87570C4220}" srcOrd="0" destOrd="0" presId="urn:microsoft.com/office/officeart/2008/layout/VerticalCurvedList"/>
    <dgm:cxn modelId="{BC813096-0271-4404-9E92-7689626E875F}" type="presParOf" srcId="{BD3676A3-2D42-4017-A6BF-5F5248E88E20}" destId="{DB151B69-01C1-4226-B840-5DCCE02BEFC7}" srcOrd="9" destOrd="0" presId="urn:microsoft.com/office/officeart/2008/layout/VerticalCurvedList"/>
    <dgm:cxn modelId="{12D5B53C-DFC7-4529-996A-F8983F64AE20}" type="presParOf" srcId="{BD3676A3-2D42-4017-A6BF-5F5248E88E20}" destId="{F63F0F44-F803-4B51-9C52-CD9B19B565B0}" srcOrd="10" destOrd="0" presId="urn:microsoft.com/office/officeart/2008/layout/VerticalCurvedList"/>
    <dgm:cxn modelId="{231E948F-1355-4A3D-AACE-D2FD90DFE2BC}" type="presParOf" srcId="{F63F0F44-F803-4B51-9C52-CD9B19B565B0}" destId="{721621AF-23E5-4486-A625-3772B2E09D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9A706-87B2-4BAC-9120-0F6EDEC765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2CF84DB-04CC-433A-94B1-4AA74FE8C5CF}">
      <dgm:prSet phldrT="[Текст]"/>
      <dgm:spPr>
        <a:xfrm>
          <a:off x="564979" y="406400"/>
          <a:ext cx="8164809" cy="812800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/>
            <a:t>Создание и развитие отрасли обработки, утилизации и обезвреживания отходов, обеспечивающей максимальное вовлечение отходов производства и потребления в производство и планомерную минимизацию количества отходов, не подлежащих дальнейшей утилизации, до «нуля»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7B2BE3-48A5-42C1-AE92-4324513262D2}" type="parTrans" cxnId="{D314E85C-8C79-42B7-A92C-DA64886379FC}">
      <dgm:prSet/>
      <dgm:spPr/>
      <dgm:t>
        <a:bodyPr/>
        <a:lstStyle/>
        <a:p>
          <a:endParaRPr lang="ru-RU"/>
        </a:p>
      </dgm:t>
    </dgm:pt>
    <dgm:pt modelId="{0C56F103-909B-4023-B119-A56FD624ECE0}" type="sibTrans" cxnId="{D314E85C-8C79-42B7-A92C-DA64886379FC}">
      <dgm:prSet/>
      <dgm:spPr>
        <a:xfrm>
          <a:off x="-4594335" y="-704407"/>
          <a:ext cx="5472816" cy="5472816"/>
        </a:xfrm>
        <a:noFill/>
        <a:ln w="25400" cap="flat" cmpd="sng" algn="ctr">
          <a:solidFill>
            <a:srgbClr val="1FBB44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C8FF1E0-0F19-4EEE-8680-68490FEDCCD1}">
      <dgm:prSet phldrT="[Текст]"/>
      <dgm:spPr>
        <a:xfrm>
          <a:off x="860432" y="1625599"/>
          <a:ext cx="7869356" cy="812800"/>
        </a:xfr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Создание и развитие российской технологической и машиностроительной базы, обеспечивающей отечественную отрасль обработки, утилизации и обезвреживания отходов современным высокотехнологичным оборудованием, обладающим также высоким экспортным потенциалом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7771F6-45C9-472B-9920-632B62F5DFE7}" type="parTrans" cxnId="{648001E0-2F80-4951-B760-68C37FB92442}">
      <dgm:prSet/>
      <dgm:spPr/>
      <dgm:t>
        <a:bodyPr/>
        <a:lstStyle/>
        <a:p>
          <a:endParaRPr lang="ru-RU"/>
        </a:p>
      </dgm:t>
    </dgm:pt>
    <dgm:pt modelId="{440F4C6A-FC53-452C-8421-B52CDF7CE026}" type="sibTrans" cxnId="{648001E0-2F80-4951-B760-68C37FB92442}">
      <dgm:prSet/>
      <dgm:spPr/>
      <dgm:t>
        <a:bodyPr/>
        <a:lstStyle/>
        <a:p>
          <a:endParaRPr lang="ru-RU"/>
        </a:p>
      </dgm:t>
    </dgm:pt>
    <dgm:pt modelId="{0B30DCC6-3F8B-4B37-B3EF-2875F89D5EF4}" type="pres">
      <dgm:prSet presAssocID="{AF49A706-87B2-4BAC-9120-0F6EDEC765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D3676A3-2D42-4017-A6BF-5F5248E88E20}" type="pres">
      <dgm:prSet presAssocID="{AF49A706-87B2-4BAC-9120-0F6EDEC765C3}" presName="Name1" presStyleCnt="0"/>
      <dgm:spPr/>
    </dgm:pt>
    <dgm:pt modelId="{A2C244F9-B23E-4490-8884-8738AD66BEDB}" type="pres">
      <dgm:prSet presAssocID="{AF49A706-87B2-4BAC-9120-0F6EDEC765C3}" presName="cycle" presStyleCnt="0"/>
      <dgm:spPr/>
    </dgm:pt>
    <dgm:pt modelId="{61E5D835-040A-49F8-890C-2471CEFB7C72}" type="pres">
      <dgm:prSet presAssocID="{AF49A706-87B2-4BAC-9120-0F6EDEC765C3}" presName="srcNode" presStyleLbl="node1" presStyleIdx="0" presStyleCnt="2"/>
      <dgm:spPr/>
    </dgm:pt>
    <dgm:pt modelId="{A6CF1E06-88EF-4507-99B6-B0A90ACFD830}" type="pres">
      <dgm:prSet presAssocID="{AF49A706-87B2-4BAC-9120-0F6EDEC765C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ru-RU"/>
        </a:p>
      </dgm:t>
    </dgm:pt>
    <dgm:pt modelId="{D5F07211-4DB5-403D-8EEF-B47EC0D645BB}" type="pres">
      <dgm:prSet presAssocID="{AF49A706-87B2-4BAC-9120-0F6EDEC765C3}" presName="extraNode" presStyleLbl="node1" presStyleIdx="0" presStyleCnt="2"/>
      <dgm:spPr/>
    </dgm:pt>
    <dgm:pt modelId="{83C4ACB9-FE3A-45F3-B9F9-B4CB3728A70D}" type="pres">
      <dgm:prSet presAssocID="{AF49A706-87B2-4BAC-9120-0F6EDEC765C3}" presName="dstNode" presStyleLbl="node1" presStyleIdx="0" presStyleCnt="2"/>
      <dgm:spPr/>
    </dgm:pt>
    <dgm:pt modelId="{61D7C1FD-C129-4199-9130-46988EE139D2}" type="pres">
      <dgm:prSet presAssocID="{D2CF84DB-04CC-433A-94B1-4AA74FE8C5CF}" presName="text_1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40ADC9-DE1D-4164-AEF2-CC8BE1882144}" type="pres">
      <dgm:prSet presAssocID="{D2CF84DB-04CC-433A-94B1-4AA74FE8C5CF}" presName="accent_1" presStyleCnt="0"/>
      <dgm:spPr/>
    </dgm:pt>
    <dgm:pt modelId="{67192A81-51A6-404A-B457-87356DDEE268}" type="pres">
      <dgm:prSet presAssocID="{D2CF84DB-04CC-433A-94B1-4AA74FE8C5CF}" presName="accentRepeatNode" presStyleLbl="solidFgAcc1" presStyleIdx="0" presStyleCnt="2"/>
      <dgm:spPr>
        <a:xfrm>
          <a:off x="56979" y="3048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A61CA4E-857D-41AC-91C3-0584F44B5AF0}" type="pres">
      <dgm:prSet presAssocID="{1C8FF1E0-0F19-4EEE-8680-68490FEDCCD1}" presName="text_2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5CD635-5E9C-4DC7-9995-5C99B842326F}" type="pres">
      <dgm:prSet presAssocID="{1C8FF1E0-0F19-4EEE-8680-68490FEDCCD1}" presName="accent_2" presStyleCnt="0"/>
      <dgm:spPr/>
    </dgm:pt>
    <dgm:pt modelId="{F48EA67F-9AE8-46E7-98A1-ECCAB40E44DE}" type="pres">
      <dgm:prSet presAssocID="{1C8FF1E0-0F19-4EEE-8680-68490FEDCCD1}" presName="accentRepeatNode" presStyleLbl="solidFgAcc1" presStyleIdx="1" presStyleCnt="2"/>
      <dgm:spPr>
        <a:xfrm>
          <a:off x="352432" y="152399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A03ED441-389F-48A5-803F-659F4796A507}" type="presOf" srcId="{1C8FF1E0-0F19-4EEE-8680-68490FEDCCD1}" destId="{6A61CA4E-857D-41AC-91C3-0584F44B5AF0}" srcOrd="0" destOrd="0" presId="urn:microsoft.com/office/officeart/2008/layout/VerticalCurvedList"/>
    <dgm:cxn modelId="{BFE84D92-69D9-4D8D-A856-6EB48507C9C4}" type="presOf" srcId="{AF49A706-87B2-4BAC-9120-0F6EDEC765C3}" destId="{0B30DCC6-3F8B-4B37-B3EF-2875F89D5EF4}" srcOrd="0" destOrd="0" presId="urn:microsoft.com/office/officeart/2008/layout/VerticalCurvedList"/>
    <dgm:cxn modelId="{78F117AF-E188-4371-9E06-3666111A5B9F}" type="presOf" srcId="{D2CF84DB-04CC-433A-94B1-4AA74FE8C5CF}" destId="{61D7C1FD-C129-4199-9130-46988EE139D2}" srcOrd="0" destOrd="0" presId="urn:microsoft.com/office/officeart/2008/layout/VerticalCurvedList"/>
    <dgm:cxn modelId="{591C74F0-A641-4DA0-87D0-62C75F3E19E4}" type="presOf" srcId="{0C56F103-909B-4023-B119-A56FD624ECE0}" destId="{A6CF1E06-88EF-4507-99B6-B0A90ACFD830}" srcOrd="0" destOrd="0" presId="urn:microsoft.com/office/officeart/2008/layout/VerticalCurvedList"/>
    <dgm:cxn modelId="{648001E0-2F80-4951-B760-68C37FB92442}" srcId="{AF49A706-87B2-4BAC-9120-0F6EDEC765C3}" destId="{1C8FF1E0-0F19-4EEE-8680-68490FEDCCD1}" srcOrd="1" destOrd="0" parTransId="{917771F6-45C9-472B-9920-632B62F5DFE7}" sibTransId="{440F4C6A-FC53-452C-8421-B52CDF7CE026}"/>
    <dgm:cxn modelId="{D314E85C-8C79-42B7-A92C-DA64886379FC}" srcId="{AF49A706-87B2-4BAC-9120-0F6EDEC765C3}" destId="{D2CF84DB-04CC-433A-94B1-4AA74FE8C5CF}" srcOrd="0" destOrd="0" parTransId="{EB7B2BE3-48A5-42C1-AE92-4324513262D2}" sibTransId="{0C56F103-909B-4023-B119-A56FD624ECE0}"/>
    <dgm:cxn modelId="{FE3435F5-21C1-42D1-890C-ECC0775F1678}" type="presParOf" srcId="{0B30DCC6-3F8B-4B37-B3EF-2875F89D5EF4}" destId="{BD3676A3-2D42-4017-A6BF-5F5248E88E20}" srcOrd="0" destOrd="0" presId="urn:microsoft.com/office/officeart/2008/layout/VerticalCurvedList"/>
    <dgm:cxn modelId="{792EFE73-3418-4E58-812F-5D27489F8F55}" type="presParOf" srcId="{BD3676A3-2D42-4017-A6BF-5F5248E88E20}" destId="{A2C244F9-B23E-4490-8884-8738AD66BEDB}" srcOrd="0" destOrd="0" presId="urn:microsoft.com/office/officeart/2008/layout/VerticalCurvedList"/>
    <dgm:cxn modelId="{25BCE096-B81B-4CB6-9E21-6EC8A1F3AFA2}" type="presParOf" srcId="{A2C244F9-B23E-4490-8884-8738AD66BEDB}" destId="{61E5D835-040A-49F8-890C-2471CEFB7C72}" srcOrd="0" destOrd="0" presId="urn:microsoft.com/office/officeart/2008/layout/VerticalCurvedList"/>
    <dgm:cxn modelId="{C0513E88-9536-4B2B-9397-38F4A4284493}" type="presParOf" srcId="{A2C244F9-B23E-4490-8884-8738AD66BEDB}" destId="{A6CF1E06-88EF-4507-99B6-B0A90ACFD830}" srcOrd="1" destOrd="0" presId="urn:microsoft.com/office/officeart/2008/layout/VerticalCurvedList"/>
    <dgm:cxn modelId="{CAB8688E-D384-47EF-8639-7A978CFB25D1}" type="presParOf" srcId="{A2C244F9-B23E-4490-8884-8738AD66BEDB}" destId="{D5F07211-4DB5-403D-8EEF-B47EC0D645BB}" srcOrd="2" destOrd="0" presId="urn:microsoft.com/office/officeart/2008/layout/VerticalCurvedList"/>
    <dgm:cxn modelId="{0CE0CBA2-6B42-4FB6-B823-56A372249B97}" type="presParOf" srcId="{A2C244F9-B23E-4490-8884-8738AD66BEDB}" destId="{83C4ACB9-FE3A-45F3-B9F9-B4CB3728A70D}" srcOrd="3" destOrd="0" presId="urn:microsoft.com/office/officeart/2008/layout/VerticalCurvedList"/>
    <dgm:cxn modelId="{3CF18825-64A4-4EF5-92AC-4C3961ADF5AE}" type="presParOf" srcId="{BD3676A3-2D42-4017-A6BF-5F5248E88E20}" destId="{61D7C1FD-C129-4199-9130-46988EE139D2}" srcOrd="1" destOrd="0" presId="urn:microsoft.com/office/officeart/2008/layout/VerticalCurvedList"/>
    <dgm:cxn modelId="{F46DF0EC-B4B4-46E8-B719-3B1C5A17457A}" type="presParOf" srcId="{BD3676A3-2D42-4017-A6BF-5F5248E88E20}" destId="{DA40ADC9-DE1D-4164-AEF2-CC8BE1882144}" srcOrd="2" destOrd="0" presId="urn:microsoft.com/office/officeart/2008/layout/VerticalCurvedList"/>
    <dgm:cxn modelId="{2B10B73B-72F3-40D6-A52A-833CDAD12AB0}" type="presParOf" srcId="{DA40ADC9-DE1D-4164-AEF2-CC8BE1882144}" destId="{67192A81-51A6-404A-B457-87356DDEE268}" srcOrd="0" destOrd="0" presId="urn:microsoft.com/office/officeart/2008/layout/VerticalCurvedList"/>
    <dgm:cxn modelId="{A7D7759B-690A-4D9E-B1A0-EBBAE638CE0C}" type="presParOf" srcId="{BD3676A3-2D42-4017-A6BF-5F5248E88E20}" destId="{6A61CA4E-857D-41AC-91C3-0584F44B5AF0}" srcOrd="3" destOrd="0" presId="urn:microsoft.com/office/officeart/2008/layout/VerticalCurvedList"/>
    <dgm:cxn modelId="{C46FDCDA-F613-48B9-9548-24F28FE0B148}" type="presParOf" srcId="{BD3676A3-2D42-4017-A6BF-5F5248E88E20}" destId="{345CD635-5E9C-4DC7-9995-5C99B842326F}" srcOrd="4" destOrd="0" presId="urn:microsoft.com/office/officeart/2008/layout/VerticalCurvedList"/>
    <dgm:cxn modelId="{455BC635-5B99-4310-920B-C37E5445FBD4}" type="presParOf" srcId="{345CD635-5E9C-4DC7-9995-5C99B842326F}" destId="{F48EA67F-9AE8-46E7-98A1-ECCAB40E44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F1E06-88EF-4507-99B6-B0A90ACFD830}">
      <dsp:nvSpPr>
        <dsp:cNvPr id="0" name=""/>
        <dsp:cNvSpPr/>
      </dsp:nvSpPr>
      <dsp:spPr>
        <a:xfrm>
          <a:off x="-6720880" y="-1027699"/>
          <a:ext cx="7998998" cy="799899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1FBB4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7C1FD-C129-4199-9130-46988EE139D2}">
      <dsp:nvSpPr>
        <dsp:cNvPr id="0" name=""/>
        <dsp:cNvSpPr/>
      </dsp:nvSpPr>
      <dsp:spPr>
        <a:xfrm>
          <a:off x="558224" y="371356"/>
          <a:ext cx="8500902" cy="743187"/>
        </a:xfrm>
        <a:prstGeom prst="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Действующая модель территориальных схем и региональных программ по обращению с отходами фактически стала «фотографией» существующего положения в регионах, а не вектором развития; Территориальные схемы не учитывают обращение с отходами производства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8224" y="371356"/>
        <a:ext cx="8500902" cy="743187"/>
      </dsp:txXfrm>
    </dsp:sp>
    <dsp:sp modelId="{67192A81-51A6-404A-B457-87356DDEE268}">
      <dsp:nvSpPr>
        <dsp:cNvPr id="0" name=""/>
        <dsp:cNvSpPr/>
      </dsp:nvSpPr>
      <dsp:spPr>
        <a:xfrm>
          <a:off x="93732" y="278457"/>
          <a:ext cx="928984" cy="9289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B3A2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1CA4E-857D-41AC-91C3-0584F44B5AF0}">
      <dsp:nvSpPr>
        <dsp:cNvPr id="0" name=""/>
        <dsp:cNvSpPr/>
      </dsp:nvSpPr>
      <dsp:spPr>
        <a:xfrm>
          <a:off x="1090771" y="1485781"/>
          <a:ext cx="7968355" cy="743187"/>
        </a:xfrm>
        <a:prstGeom prst="rect">
          <a:avLst/>
        </a:prstGeom>
        <a:solidFill>
          <a:srgbClr val="97C77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установлено минимальных или целевых требований к доле утилизируемых отходов для субъектов Российской Федерации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90771" y="1485781"/>
        <a:ext cx="7968355" cy="743187"/>
      </dsp:txXfrm>
    </dsp:sp>
    <dsp:sp modelId="{F48EA67F-9AE8-46E7-98A1-ECCAB40E44DE}">
      <dsp:nvSpPr>
        <dsp:cNvPr id="0" name=""/>
        <dsp:cNvSpPr/>
      </dsp:nvSpPr>
      <dsp:spPr>
        <a:xfrm>
          <a:off x="626278" y="1392882"/>
          <a:ext cx="928984" cy="9289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7C77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A2B97-B933-48CC-9858-06E42FF427CA}">
      <dsp:nvSpPr>
        <dsp:cNvPr id="0" name=""/>
        <dsp:cNvSpPr/>
      </dsp:nvSpPr>
      <dsp:spPr>
        <a:xfrm>
          <a:off x="1254220" y="2600206"/>
          <a:ext cx="7804906" cy="743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Успешный опыт переработки отходов разрознен и мало систематизирован; Отсутствует достаточная отечественная технологическая база; Предприятия-переработчики не обеспечивают покрытие источников образования отходов</a:t>
          </a:r>
          <a:endParaRPr lang="ru-RU" sz="1400" kern="1200" dirty="0"/>
        </a:p>
      </dsp:txBody>
      <dsp:txXfrm>
        <a:off x="1254220" y="2600206"/>
        <a:ext cx="7804906" cy="743187"/>
      </dsp:txXfrm>
    </dsp:sp>
    <dsp:sp modelId="{CFCFF33D-4781-41B3-AA07-495B2024EF23}">
      <dsp:nvSpPr>
        <dsp:cNvPr id="0" name=""/>
        <dsp:cNvSpPr/>
      </dsp:nvSpPr>
      <dsp:spPr>
        <a:xfrm>
          <a:off x="789727" y="2507307"/>
          <a:ext cx="928984" cy="92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DA1AC-08D7-4086-9DD5-267F6736789D}">
      <dsp:nvSpPr>
        <dsp:cNvPr id="0" name=""/>
        <dsp:cNvSpPr/>
      </dsp:nvSpPr>
      <dsp:spPr>
        <a:xfrm>
          <a:off x="1090771" y="3714631"/>
          <a:ext cx="7968355" cy="743187"/>
        </a:xfrm>
        <a:prstGeom prst="rect">
          <a:avLst/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Производителям отходов выгоднее заплатить за их временное размещение или даже захоронение, нежели за их переработку; Стоимость природного сырья и энергоресурсов ниже чем вторичных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90771" y="3714631"/>
        <a:ext cx="7968355" cy="743187"/>
      </dsp:txXfrm>
    </dsp:sp>
    <dsp:sp modelId="{D308490E-A6C6-41DD-A15F-4A87570C4220}">
      <dsp:nvSpPr>
        <dsp:cNvPr id="0" name=""/>
        <dsp:cNvSpPr/>
      </dsp:nvSpPr>
      <dsp:spPr>
        <a:xfrm>
          <a:off x="626278" y="3621732"/>
          <a:ext cx="928984" cy="92898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5B3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51B69-01C1-4226-B840-5DCCE02BEFC7}">
      <dsp:nvSpPr>
        <dsp:cNvPr id="0" name=""/>
        <dsp:cNvSpPr/>
      </dsp:nvSpPr>
      <dsp:spPr>
        <a:xfrm>
          <a:off x="558224" y="4829056"/>
          <a:ext cx="8500902" cy="7431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Переработка отходов в России, как и во всем мире, экономически затратный процесс, субсидируемый за рубежом государством или муниципалитетами; Высокие </a:t>
          </a:r>
          <a:r>
            <a:rPr lang="ru-RU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капзатраты</a:t>
          </a: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на глубокую переработку и долгий срок их окупаемости ставят в </a:t>
          </a:r>
          <a:r>
            <a:rPr lang="ru-RU" sz="1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неравные условия добросовестных переработчиков с «пиратами»</a:t>
          </a:r>
          <a:endParaRPr lang="ru-RU" sz="1400" kern="1200" dirty="0"/>
        </a:p>
      </dsp:txBody>
      <dsp:txXfrm>
        <a:off x="558224" y="4829056"/>
        <a:ext cx="8500902" cy="743187"/>
      </dsp:txXfrm>
    </dsp:sp>
    <dsp:sp modelId="{721621AF-23E5-4486-A625-3772B2E09D79}">
      <dsp:nvSpPr>
        <dsp:cNvPr id="0" name=""/>
        <dsp:cNvSpPr/>
      </dsp:nvSpPr>
      <dsp:spPr>
        <a:xfrm>
          <a:off x="93732" y="4736157"/>
          <a:ext cx="928984" cy="92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F1E06-88EF-4507-99B6-B0A90ACFD830}">
      <dsp:nvSpPr>
        <dsp:cNvPr id="0" name=""/>
        <dsp:cNvSpPr/>
      </dsp:nvSpPr>
      <dsp:spPr>
        <a:xfrm>
          <a:off x="-6566531" y="-1012226"/>
          <a:ext cx="7878096" cy="787809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1FBB4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7C1FD-C129-4199-9130-46988EE139D2}">
      <dsp:nvSpPr>
        <dsp:cNvPr id="0" name=""/>
        <dsp:cNvSpPr/>
      </dsp:nvSpPr>
      <dsp:spPr>
        <a:xfrm>
          <a:off x="1076045" y="836251"/>
          <a:ext cx="7655547" cy="167226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73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и развитие отрасли обработки, утилизации и обезвреживания отходов, обеспечивающей максимальное вовлечение отходов производства и потребления в производство и планомерную минимизацию количества отходов, не подлежащих дальнейшей утилизации, до «нуля»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76045" y="836251"/>
        <a:ext cx="7655547" cy="1672268"/>
      </dsp:txXfrm>
    </dsp:sp>
    <dsp:sp modelId="{67192A81-51A6-404A-B457-87356DDEE268}">
      <dsp:nvSpPr>
        <dsp:cNvPr id="0" name=""/>
        <dsp:cNvSpPr/>
      </dsp:nvSpPr>
      <dsp:spPr>
        <a:xfrm>
          <a:off x="30877" y="627217"/>
          <a:ext cx="2090335" cy="20903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1CA4E-857D-41AC-91C3-0584F44B5AF0}">
      <dsp:nvSpPr>
        <dsp:cNvPr id="0" name=""/>
        <dsp:cNvSpPr/>
      </dsp:nvSpPr>
      <dsp:spPr>
        <a:xfrm>
          <a:off x="1076045" y="3345122"/>
          <a:ext cx="7655547" cy="1672268"/>
        </a:xfrm>
        <a:prstGeom prst="rect">
          <a:avLst/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73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Создание и развитие российской технологической и машиностроительной базы, обеспечивающей отечественную отрасль обработки, утилизации и обезвреживания отходов современным высокотехнологичным оборудованием, обладающим также высоким экспортным потенциалом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76045" y="3345122"/>
        <a:ext cx="7655547" cy="1672268"/>
      </dsp:txXfrm>
    </dsp:sp>
    <dsp:sp modelId="{F48EA67F-9AE8-46E7-98A1-ECCAB40E44DE}">
      <dsp:nvSpPr>
        <dsp:cNvPr id="0" name=""/>
        <dsp:cNvSpPr/>
      </dsp:nvSpPr>
      <dsp:spPr>
        <a:xfrm>
          <a:off x="30877" y="3136089"/>
          <a:ext cx="2090335" cy="20903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4F67EF-F796-42A4-9A7C-9A9B9B339D83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53D8A1-11F4-4A7E-B62E-FF84C47B3C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2C4E55-E114-4EB0-A072-0D21A6517174}" type="slidenum">
              <a:rPr lang="ru-RU">
                <a:latin typeface="Calibri" panose="020F0502020204030204" pitchFamily="34" charset="0"/>
              </a:rPr>
              <a:pPr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53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3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2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22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9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97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24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2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3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Действующие меры поддержки</a:t>
            </a:r>
          </a:p>
          <a:p>
            <a:r>
              <a:rPr lang="ru-RU" dirty="0" smtClean="0"/>
              <a:t>30 мая начался сбор предложений по технологическим направлениям для включения в 1312.</a:t>
            </a:r>
          </a:p>
          <a:p>
            <a:r>
              <a:rPr lang="ru-RU" dirty="0" smtClean="0"/>
              <a:t>В 2016 году было </a:t>
            </a:r>
            <a:r>
              <a:rPr lang="ru-RU" dirty="0"/>
              <a:t>включено ТН «Разработка технологий и запуск в производство автоматизированных комплексов сортировочно-перерабатывающего оборудования для отходов производства и потребления»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97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0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4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6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1. Терминологическая путаница (из-за семантики): утилизация</a:t>
            </a:r>
          </a:p>
          <a:p>
            <a:r>
              <a:rPr lang="ru-RU" sz="1400" dirty="0" smtClean="0"/>
              <a:t>2. Проблемы с классификаторами. Отсутствует определение отрасли</a:t>
            </a:r>
          </a:p>
          <a:p>
            <a:r>
              <a:rPr lang="ru-RU" sz="1400" dirty="0" smtClean="0"/>
              <a:t>3. Процедура коррекции </a:t>
            </a:r>
            <a:r>
              <a:rPr lang="ru-RU" sz="1400" dirty="0" err="1" smtClean="0"/>
              <a:t>террсхем</a:t>
            </a:r>
            <a:r>
              <a:rPr lang="ru-RU" sz="1400" dirty="0" smtClean="0"/>
              <a:t> в результате как минимум реализации </a:t>
            </a:r>
            <a:r>
              <a:rPr lang="ru-RU" sz="1400" dirty="0" err="1" smtClean="0"/>
              <a:t>регпрограмы</a:t>
            </a:r>
            <a:r>
              <a:rPr lang="ru-RU" sz="1400" dirty="0" smtClean="0"/>
              <a:t> выражена не явно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3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1. </a:t>
            </a:r>
            <a:r>
              <a:rPr lang="ru-RU" sz="1400" dirty="0" smtClean="0"/>
              <a:t>Отсутствует </a:t>
            </a:r>
            <a:r>
              <a:rPr lang="ru-RU" sz="1400" dirty="0"/>
              <a:t>определение отрасли переработки отходов</a:t>
            </a:r>
          </a:p>
          <a:p>
            <a:r>
              <a:rPr lang="ru-RU" sz="1400" dirty="0" smtClean="0"/>
              <a:t>2. Отсутствует единый контролирующий или хотя бы координирующий </a:t>
            </a:r>
            <a:r>
              <a:rPr lang="ru-RU" sz="1400" dirty="0" smtClean="0"/>
              <a:t>орган</a:t>
            </a:r>
          </a:p>
          <a:p>
            <a:r>
              <a:rPr lang="ru-RU" sz="1400" dirty="0" smtClean="0"/>
              <a:t>3. Отрасль очень разрознена по сферам </a:t>
            </a:r>
            <a:r>
              <a:rPr lang="ru-RU" sz="1400" dirty="0" err="1" smtClean="0"/>
              <a:t>ответсвенности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4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0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8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Создание межведомственной системы обращения с отходами поручено Минприроды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6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D8A1-11F4-4A7E-B62E-FF84C47B3C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1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16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4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5BC5BE-ECB3-4BA8-8611-9EE5FB6198A7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D9AB655B-5FA7-4F5A-9EC7-201DC19B11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7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 userDrawn="1"/>
        </p:nvGrpSpPr>
        <p:grpSpPr bwMode="auto">
          <a:xfrm>
            <a:off x="8124825" y="96838"/>
            <a:ext cx="930275" cy="392112"/>
            <a:chOff x="8802456" y="97366"/>
            <a:chExt cx="1008000" cy="391673"/>
          </a:xfrm>
        </p:grpSpPr>
        <p:sp>
          <p:nvSpPr>
            <p:cNvPr id="3" name="TextBox 2"/>
            <p:cNvSpPr txBox="1"/>
            <p:nvPr/>
          </p:nvSpPr>
          <p:spPr>
            <a:xfrm>
              <a:off x="8802456" y="97366"/>
              <a:ext cx="1008000" cy="23627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39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itchFamily="2" charset="0"/>
                  <a:ea typeface="Roboto Condensed" pitchFamily="2" charset="0"/>
                </a:rPr>
                <a:t>CM PRO</a:t>
              </a:r>
              <a:endParaRPr lang="ru-RU" sz="1539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itchFamily="2" charset="0"/>
                <a:ea typeface="Roboto Condensed" pitchFamily="2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 rot="10800000">
              <a:off x="9087999" y="384381"/>
              <a:ext cx="720738" cy="104658"/>
            </a:xfrm>
            <a:prstGeom prst="rect">
              <a:avLst/>
            </a:prstGeom>
            <a:solidFill>
              <a:srgbClr val="C6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39" dirty="0"/>
            </a:p>
          </p:txBody>
        </p:sp>
      </p:grpSp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292100" y="6432550"/>
            <a:ext cx="84963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63"/>
          <p:cNvSpPr txBox="1">
            <a:spLocks noChangeArrowheads="1"/>
          </p:cNvSpPr>
          <p:nvPr userDrawn="1"/>
        </p:nvSpPr>
        <p:spPr bwMode="auto">
          <a:xfrm>
            <a:off x="8667750" y="6432550"/>
            <a:ext cx="385763" cy="231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85142" tIns="42571" rIns="85142" bIns="42571"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941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543925" y="6435725"/>
            <a:ext cx="527050" cy="231775"/>
          </a:xfrm>
          <a:prstGeom prst="rect">
            <a:avLst/>
          </a:prstGeom>
          <a:noFill/>
        </p:spPr>
        <p:txBody>
          <a:bodyPr lIns="85142" tIns="42571" rIns="85142" bIns="425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B667554-D71C-4D1E-AC57-7F4F0887BEFA}" type="slidenum">
              <a:rPr lang="ru-RU" sz="900" b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</a:rPr>
              <a:pPr algn="r" eaLnBrk="1" hangingPunct="1"/>
              <a:t>‹#›</a:t>
            </a:fld>
            <a:endParaRPr lang="ru-RU" sz="900" b="1">
              <a:solidFill>
                <a:schemeClr val="bg1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211138" y="96838"/>
            <a:ext cx="817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571" rIns="0" bIns="42571">
            <a:spAutoFit/>
          </a:bodyPr>
          <a:lstStyle/>
          <a:p>
            <a:pPr marL="81298" defTabSz="337018" eaLnBrk="1" fontAlgn="auto" hangingPunct="1">
              <a:spcBef>
                <a:spcPts val="0"/>
              </a:spcBef>
              <a:spcAft>
                <a:spcPts val="0"/>
              </a:spcAft>
              <a:tabLst>
                <a:tab pos="162596" algn="l"/>
              </a:tabLst>
              <a:defRPr/>
            </a:pPr>
            <a:r>
              <a:rPr lang="ru-RU" sz="1112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Рынок цемента Российской Федерации </a:t>
            </a:r>
          </a:p>
        </p:txBody>
      </p:sp>
      <p:sp>
        <p:nvSpPr>
          <p:cNvPr id="9" name="Прямоугольник 83"/>
          <p:cNvSpPr>
            <a:spLocks noChangeArrowheads="1"/>
          </p:cNvSpPr>
          <p:nvPr userDrawn="1"/>
        </p:nvSpPr>
        <p:spPr bwMode="auto">
          <a:xfrm>
            <a:off x="293688" y="6483350"/>
            <a:ext cx="8423275" cy="34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3352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55" dirty="0">
                <a:solidFill>
                  <a:schemeClr val="bg1">
                    <a:lumMod val="65000"/>
                  </a:schemeClr>
                </a:solidFill>
                <a:latin typeface="Roboto Condensed Light" pitchFamily="2" charset="0"/>
                <a:ea typeface="Roboto Condensed Light" pitchFamily="2" charset="0"/>
                <a:cs typeface="Andalus" pitchFamily="2" charset="-78"/>
              </a:rPr>
              <a:t>Годовой отчет CMPRO «Рынок цемента – 2015»</a:t>
            </a:r>
          </a:p>
        </p:txBody>
      </p:sp>
    </p:spTree>
    <p:extLst>
      <p:ext uri="{BB962C8B-B14F-4D97-AF65-F5344CB8AC3E}">
        <p14:creationId xmlns:p14="http://schemas.microsoft.com/office/powerpoint/2010/main" val="335765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BBF01-37A7-4349-B6D2-B6B42E058838}" type="datetime1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55167D-B57D-4693-A82A-CB38BCF67D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3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0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41E1FA-1713-4D7F-97FB-74DED4A881F9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D327D8AA-7405-4541-81E9-89CC1402F9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4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3"/>
          <p:cNvSpPr txBox="1">
            <a:spLocks noChangeArrowheads="1"/>
          </p:cNvSpPr>
          <p:nvPr userDrawn="1"/>
        </p:nvSpPr>
        <p:spPr bwMode="auto">
          <a:xfrm>
            <a:off x="8667750" y="6432550"/>
            <a:ext cx="385763" cy="2619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8543925" y="6435725"/>
            <a:ext cx="52705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D14797-C5E1-48BB-A34D-E5350D06E14B}" type="slidenum">
              <a:rPr lang="ru-RU" sz="1000" b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</a:rPr>
              <a:pPr algn="r" eaLnBrk="1" hangingPunct="1"/>
              <a:t>‹#›</a:t>
            </a:fld>
            <a:endParaRPr lang="ru-RU" sz="1000" b="1">
              <a:solidFill>
                <a:schemeClr val="bg1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39138" y="358775"/>
            <a:ext cx="52705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EA8ED3B-43DE-4D2B-BD0C-8E753DC778BF}" type="slidenum">
              <a:rPr lang="ru-RU" sz="1000">
                <a:solidFill>
                  <a:srgbClr val="404040"/>
                </a:solidFill>
                <a:latin typeface="Roboto Condensed"/>
                <a:ea typeface="Roboto Condensed"/>
                <a:cs typeface="Roboto Condensed"/>
              </a:rPr>
              <a:pPr algn="r" eaLnBrk="1" hangingPunct="1"/>
              <a:t>‹#›</a:t>
            </a:fld>
            <a:endParaRPr lang="ru-RU" sz="1000">
              <a:solidFill>
                <a:srgbClr val="404040"/>
              </a:solidFill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2051" name="image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76238"/>
            <a:ext cx="1541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7" r:id="rId2"/>
    <p:sldLayoutId id="2147483848" r:id="rId3"/>
    <p:sldLayoutId id="2147483850" r:id="rId4"/>
    <p:sldLayoutId id="214748385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76238"/>
            <a:ext cx="1541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uprin@minprom.gov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ronze_01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r="14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171" name="imag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238"/>
            <a:ext cx="1528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361950" y="2142887"/>
            <a:ext cx="8650288" cy="295465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80" dirty="0">
                <a:solidFill>
                  <a:schemeClr val="bg1"/>
                </a:solidFill>
                <a:latin typeface="Calibri Light" pitchFamily="34" charset="0"/>
                <a:ea typeface="Roboto Condensed" pitchFamily="2" charset="0"/>
              </a:rPr>
              <a:t>Основные проблемы </a:t>
            </a:r>
            <a:r>
              <a:rPr lang="ru-RU" sz="4800" b="1" spc="80" dirty="0" smtClean="0">
                <a:solidFill>
                  <a:schemeClr val="bg1"/>
                </a:solidFill>
                <a:latin typeface="Calibri Light" pitchFamily="34" charset="0"/>
                <a:ea typeface="Roboto Condensed" pitchFamily="2" charset="0"/>
              </a:rPr>
              <a:t>отрасли переработки отходов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80" dirty="0" smtClean="0">
                <a:solidFill>
                  <a:schemeClr val="bg1"/>
                </a:solidFill>
                <a:latin typeface="Calibri Light" pitchFamily="34" charset="0"/>
                <a:ea typeface="Roboto Condensed" pitchFamily="2" charset="0"/>
              </a:rPr>
              <a:t>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80" dirty="0" smtClean="0">
                <a:solidFill>
                  <a:schemeClr val="bg1"/>
                </a:solidFill>
                <a:latin typeface="Calibri Light" pitchFamily="34" charset="0"/>
                <a:ea typeface="Roboto Condensed" pitchFamily="2" charset="0"/>
              </a:rPr>
              <a:t>пути </a:t>
            </a:r>
            <a:r>
              <a:rPr lang="ru-RU" sz="4800" b="1" spc="80" dirty="0">
                <a:solidFill>
                  <a:schemeClr val="bg1"/>
                </a:solidFill>
                <a:latin typeface="Calibri Light" pitchFamily="34" charset="0"/>
                <a:ea typeface="Roboto Condensed" pitchFamily="2" charset="0"/>
              </a:rPr>
              <a:t>их решения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476625" y="6073775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Москва,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2017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1"/>
          <p:cNvCxnSpPr>
            <a:cxnSpLocks noChangeShapeType="1"/>
          </p:cNvCxnSpPr>
          <p:nvPr/>
        </p:nvCxnSpPr>
        <p:spPr bwMode="auto">
          <a:xfrm>
            <a:off x="180975" y="809625"/>
            <a:ext cx="8640763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9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7" y="2000111"/>
            <a:ext cx="3573515" cy="3113756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696105" y="160673"/>
            <a:ext cx="4217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ТЕКУЩЕЕ ПОЛОЖЕНИЕ ОБРАЩЕНИЯ С ТКО.  РАЗВИВАЕТСЯ ПОЛИГОННОЕ ЗАХОРОНЕНИЕ</a:t>
            </a:r>
            <a:endParaRPr lang="ru-RU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415776" y="890915"/>
            <a:ext cx="5288891" cy="97570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524000"/>
            <a:r>
              <a:rPr lang="ru-RU" b="1" dirty="0">
                <a:solidFill>
                  <a:schemeClr val="tx2"/>
                </a:solidFill>
              </a:rPr>
              <a:t>Домохозяйства и сфера услуг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algn="ctr" defTabSz="1524000"/>
            <a:r>
              <a:rPr lang="ru-RU" b="1" dirty="0" smtClean="0">
                <a:solidFill>
                  <a:schemeClr val="tx2"/>
                </a:solidFill>
              </a:rPr>
              <a:t>Твердые </a:t>
            </a:r>
            <a:r>
              <a:rPr lang="ru-RU" b="1" dirty="0">
                <a:solidFill>
                  <a:schemeClr val="tx2"/>
                </a:solidFill>
              </a:rPr>
              <a:t>коммунальные отходы (ТКО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</a:p>
          <a:p>
            <a:pPr algn="ctr" defTabSz="1524000"/>
            <a:r>
              <a:rPr lang="en-US" sz="2400" b="1" dirty="0" smtClean="0">
                <a:solidFill>
                  <a:schemeClr val="tx2"/>
                </a:solidFill>
              </a:rPr>
              <a:t>~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60 млн </a:t>
            </a:r>
            <a:r>
              <a:rPr lang="ru-RU" sz="2400" b="1" dirty="0" smtClean="0">
                <a:solidFill>
                  <a:schemeClr val="tx2"/>
                </a:solidFill>
              </a:rPr>
              <a:t>тонн ежегодно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761067" y="1194843"/>
            <a:ext cx="1268351" cy="4487363"/>
          </a:xfrm>
          <a:prstGeom prst="curvedLeftArrow">
            <a:avLst>
              <a:gd name="adj1" fmla="val 38975"/>
              <a:gd name="adj2" fmla="val 88817"/>
              <a:gd name="adj3" fmla="val 25000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 обработку </a:t>
            </a:r>
          </a:p>
          <a:p>
            <a:pPr algn="ctr"/>
            <a:endParaRPr lang="ru-RU" sz="9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~</a:t>
            </a:r>
            <a:r>
              <a:rPr lang="ru-RU" sz="2400" dirty="0" smtClean="0">
                <a:solidFill>
                  <a:schemeClr val="tx2"/>
                </a:solidFill>
              </a:rPr>
              <a:t> 10%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0800000">
            <a:off x="2410571" y="5705475"/>
            <a:ext cx="4955426" cy="991658"/>
          </a:xfrm>
          <a:prstGeom prst="bentArrow">
            <a:avLst>
              <a:gd name="adj1" fmla="val 30197"/>
              <a:gd name="adj2" fmla="val 36953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0227" y="4582025"/>
            <a:ext cx="2201333" cy="2246899"/>
          </a:xfrm>
          <a:prstGeom prst="wedgeRoundRectCallout">
            <a:avLst>
              <a:gd name="adj1" fmla="val 75149"/>
              <a:gd name="adj2" fmla="val -1890"/>
              <a:gd name="adj3" fmla="val 16667"/>
            </a:avLst>
          </a:prstGeom>
          <a:solidFill>
            <a:schemeClr val="accent5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500" dirty="0" smtClean="0">
                <a:solidFill>
                  <a:schemeClr val="tx2"/>
                </a:solidFill>
              </a:rPr>
              <a:t>Во вторичный оборот вовлекаются только экономически востребованные материалы не более</a:t>
            </a:r>
            <a:br>
              <a:rPr lang="ru-RU" sz="15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1-2% </a:t>
            </a:r>
            <a:r>
              <a:rPr lang="ru-RU" sz="1500" dirty="0" smtClean="0">
                <a:solidFill>
                  <a:schemeClr val="tx2"/>
                </a:solidFill>
              </a:rPr>
              <a:t>от массы образования ТКО, остальное </a:t>
            </a:r>
            <a:r>
              <a:rPr lang="ru-RU" sz="1500" dirty="0" err="1" smtClean="0">
                <a:solidFill>
                  <a:schemeClr val="tx2"/>
                </a:solidFill>
              </a:rPr>
              <a:t>захоранивается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5776" y="1292149"/>
            <a:ext cx="3540453" cy="2819400"/>
          </a:xfrm>
          <a:prstGeom prst="roundRect">
            <a:avLst>
              <a:gd name="adj" fmla="val 92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524000"/>
            <a:r>
              <a:rPr lang="ru-RU" sz="2800" b="1" dirty="0">
                <a:solidFill>
                  <a:schemeClr val="tx2"/>
                </a:solidFill>
              </a:rPr>
              <a:t>Официальный полигон или стихийная свалка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80975" y="890916"/>
            <a:ext cx="2178401" cy="3444018"/>
          </a:xfrm>
          <a:prstGeom prst="curvedRightArrow">
            <a:avLst>
              <a:gd name="adj1" fmla="val 44747"/>
              <a:gd name="adj2" fmla="val 62922"/>
              <a:gd name="adj3" fmla="val 25000"/>
            </a:avLst>
          </a:prstGeom>
          <a:solidFill>
            <a:schemeClr val="accent2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На захоронение без сортировки</a:t>
            </a: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endParaRPr lang="ru-RU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~ 90%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flipH="1">
            <a:off x="6020277" y="2859596"/>
            <a:ext cx="1670146" cy="1651758"/>
          </a:xfrm>
          <a:prstGeom prst="bentArrow">
            <a:avLst>
              <a:gd name="adj1" fmla="val 57683"/>
              <a:gd name="adj2" fmla="val 34395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8942" y="5902985"/>
            <a:ext cx="4343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Извлечение вторичных ресурсов: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пластик (ПЭТ), металл, чистая бумага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5% – 15%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2" y="4564696"/>
            <a:ext cx="1298813" cy="111751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207246" y="4891322"/>
            <a:ext cx="1172818" cy="1047194"/>
          </a:xfrm>
          <a:prstGeom prst="roundRect">
            <a:avLst>
              <a:gd name="adj" fmla="val 92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524000"/>
            <a:r>
              <a:rPr lang="ru-RU" b="1" dirty="0" smtClean="0">
                <a:solidFill>
                  <a:schemeClr val="tx2"/>
                </a:solidFill>
              </a:rPr>
              <a:t>МСК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6602" y="2982131"/>
            <a:ext cx="1553821" cy="16663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На захоронение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85% - 95%</a:t>
            </a:r>
          </a:p>
        </p:txBody>
      </p:sp>
    </p:spTree>
    <p:extLst>
      <p:ext uri="{BB962C8B-B14F-4D97-AF65-F5344CB8AC3E}">
        <p14:creationId xmlns:p14="http://schemas.microsoft.com/office/powerpoint/2010/main" val="1015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1" y="903181"/>
            <a:ext cx="91440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40467" y="195297"/>
            <a:ext cx="703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>
            <a:defPPr>
              <a:defRPr lang="ru-RU"/>
            </a:defPPr>
            <a:lvl1pPr eaLnBrk="1" hangingPunct="1">
              <a:defRPr sz="1385" b="1">
                <a:solidFill>
                  <a:srgbClr val="99594F"/>
                </a:solidFill>
                <a:latin typeface="Calibri Light" pitchFamily="34" charset="0"/>
                <a:cs typeface="Arial" pitchFamily="34" charset="0"/>
              </a:defRPr>
            </a:lvl1pPr>
          </a:lstStyle>
          <a:p>
            <a:r>
              <a:rPr lang="ru-RU" sz="2000" dirty="0" smtClean="0"/>
              <a:t>МОРФОЛОГИЧЕСКИЙ СОСТАВ ТКО И </a:t>
            </a:r>
          </a:p>
          <a:p>
            <a:r>
              <a:rPr lang="ru-RU" sz="2000" dirty="0" smtClean="0"/>
              <a:t>ПЕРСПЕКТИВЫ СОРТИРОВКИ ЦЕННЫХ КОМПОНЕНТОВ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732545" y="903181"/>
          <a:ext cx="5832319" cy="605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04521" y="969650"/>
            <a:ext cx="2408517" cy="5024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/>
            <a:r>
              <a:rPr lang="ru-RU" sz="1200" b="1" dirty="0">
                <a:cs typeface="Arial" panose="020B0604020202020204" pitchFamily="34" charset="0"/>
              </a:rPr>
              <a:t>Содержание в % </a:t>
            </a:r>
            <a:endParaRPr lang="en-US" sz="1200" b="1" dirty="0"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cs typeface="Arial" panose="020B0604020202020204" pitchFamily="34" charset="0"/>
              </a:rPr>
              <a:t>по массе</a:t>
            </a:r>
            <a:r>
              <a:rPr lang="ru-RU" sz="1200" dirty="0">
                <a:cs typeface="Arial" panose="020B0604020202020204" pitchFamily="34" charset="0"/>
              </a:rPr>
              <a:t>, в том числе: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95752" y="3827945"/>
            <a:ext cx="1113027" cy="46528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1108" dirty="0">
                <a:latin typeface="Arial Narrow" panose="020B0606020202030204" pitchFamily="34" charset="0"/>
                <a:cs typeface="Arial" panose="020B0604020202020204" pitchFamily="34" charset="0"/>
              </a:rPr>
              <a:t>Дерево, листья,</a:t>
            </a:r>
          </a:p>
          <a:p>
            <a:pPr algn="r">
              <a:lnSpc>
                <a:spcPct val="90000"/>
              </a:lnSpc>
            </a:pPr>
            <a:r>
              <a:rPr lang="ru-RU" sz="1108" dirty="0">
                <a:latin typeface="Arial Narrow" panose="020B0606020202030204" pitchFamily="34" charset="0"/>
                <a:cs typeface="Arial" panose="020B0604020202020204" pitchFamily="34" charset="0"/>
              </a:rPr>
              <a:t>остатки растений</a:t>
            </a:r>
            <a:endParaRPr lang="ru-RU" sz="1108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300" y="4293097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,1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8779" y="4570096"/>
            <a:ext cx="905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близко к </a:t>
            </a:r>
            <a:r>
              <a:rPr lang="en-US" sz="1200" dirty="0" smtClean="0">
                <a:cs typeface="Arial" panose="020B0604020202020204" pitchFamily="34" charset="0"/>
              </a:rPr>
              <a:t>0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23349" y="4838452"/>
            <a:ext cx="905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близко к </a:t>
            </a:r>
            <a:r>
              <a:rPr lang="en-US" sz="1200" dirty="0" smtClean="0">
                <a:cs typeface="Arial" panose="020B0604020202020204" pitchFamily="34" charset="0"/>
              </a:rPr>
              <a:t>0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08778" y="5123964"/>
            <a:ext cx="905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близко к </a:t>
            </a:r>
            <a:r>
              <a:rPr lang="en-US" sz="1200" dirty="0" smtClean="0">
                <a:cs typeface="Arial" panose="020B0604020202020204" pitchFamily="34" charset="0"/>
              </a:rPr>
              <a:t>0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08778" y="5461894"/>
            <a:ext cx="905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близко к </a:t>
            </a:r>
            <a:r>
              <a:rPr lang="en-US" sz="1200" dirty="0" smtClean="0">
                <a:cs typeface="Arial" panose="020B0604020202020204" pitchFamily="34" charset="0"/>
              </a:rPr>
              <a:t>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494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84" y="2013399"/>
            <a:ext cx="1395983" cy="9706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56" y="3818464"/>
            <a:ext cx="1294234" cy="97835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940366" y="2013399"/>
            <a:ext cx="2651897" cy="2854770"/>
          </a:xfrm>
          <a:prstGeom prst="roundRect">
            <a:avLst>
              <a:gd name="adj" fmla="val 9294"/>
            </a:avLst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defTabSz="1524000"/>
            <a:r>
              <a:rPr lang="ru-RU" b="1" dirty="0">
                <a:solidFill>
                  <a:schemeClr val="tx2"/>
                </a:solidFill>
              </a:rPr>
              <a:t>ПОЛИГОН, КОМПОСТИРОВАНИЕ, ГАЗИФИКАЦИЯ, ОБЕЗВРЕЖИВАНИЕ (СЖИГАНИЕ)</a:t>
            </a:r>
          </a:p>
        </p:txBody>
      </p:sp>
      <p:cxnSp>
        <p:nvCxnSpPr>
          <p:cNvPr id="24" name="Прямая соединительная линия 1"/>
          <p:cNvCxnSpPr>
            <a:cxnSpLocks noChangeShapeType="1"/>
          </p:cNvCxnSpPr>
          <p:nvPr/>
        </p:nvCxnSpPr>
        <p:spPr bwMode="auto">
          <a:xfrm>
            <a:off x="180975" y="809625"/>
            <a:ext cx="8640763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714759" y="305412"/>
            <a:ext cx="4217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РАЗДЕЛЬНЫЙ СБОР ТКО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41778" y="890915"/>
            <a:ext cx="5200565" cy="97570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524000"/>
            <a:r>
              <a:rPr lang="ru-RU" b="1" dirty="0">
                <a:solidFill>
                  <a:schemeClr val="tx2"/>
                </a:solidFill>
              </a:rPr>
              <a:t>Домохозяйства и сфера услуг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algn="ctr" defTabSz="1524000"/>
            <a:endParaRPr lang="ru-RU" b="1" dirty="0" smtClean="0">
              <a:solidFill>
                <a:schemeClr val="tx2"/>
              </a:solidFill>
            </a:endParaRPr>
          </a:p>
          <a:p>
            <a:pPr algn="ctr" defTabSz="1524000"/>
            <a:r>
              <a:rPr lang="ru-RU" b="1" dirty="0" smtClean="0">
                <a:solidFill>
                  <a:schemeClr val="tx2"/>
                </a:solidFill>
              </a:rPr>
              <a:t>Твердые </a:t>
            </a:r>
            <a:r>
              <a:rPr lang="ru-RU" b="1" dirty="0">
                <a:solidFill>
                  <a:schemeClr val="tx2"/>
                </a:solidFill>
              </a:rPr>
              <a:t>коммунальные отходы (ТКО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206755" y="944508"/>
            <a:ext cx="1614983" cy="3887258"/>
          </a:xfrm>
          <a:prstGeom prst="curvedLeftArrow">
            <a:avLst>
              <a:gd name="adj1" fmla="val 53327"/>
              <a:gd name="adj2" fmla="val 88817"/>
              <a:gd name="adj3" fmla="val 25000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Отходы, содержащие вторичные ресурсы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~ 70%</a:t>
            </a:r>
          </a:p>
        </p:txBody>
      </p:sp>
      <p:sp>
        <p:nvSpPr>
          <p:cNvPr id="8" name="Стрелка углом 7"/>
          <p:cNvSpPr/>
          <p:nvPr/>
        </p:nvSpPr>
        <p:spPr>
          <a:xfrm rot="10800000">
            <a:off x="443441" y="4868169"/>
            <a:ext cx="6026272" cy="1940962"/>
          </a:xfrm>
          <a:prstGeom prst="bentArrow">
            <a:avLst>
              <a:gd name="adj1" fmla="val 55300"/>
              <a:gd name="adj2" fmla="val 36953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20947" y="4919499"/>
            <a:ext cx="2322878" cy="1563549"/>
          </a:xfrm>
          <a:prstGeom prst="wedgeRoundRectCallout">
            <a:avLst>
              <a:gd name="adj1" fmla="val -57819"/>
              <a:gd name="adj2" fmla="val -3263"/>
              <a:gd name="adj3" fmla="val 16667"/>
            </a:avLst>
          </a:prstGeom>
          <a:solidFill>
            <a:schemeClr val="accent5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Во вторичный оборот может вовлекаться до </a:t>
            </a:r>
            <a:r>
              <a:rPr lang="ru-RU" sz="2400" dirty="0">
                <a:solidFill>
                  <a:schemeClr val="tx2"/>
                </a:solidFill>
              </a:rPr>
              <a:t>70%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образующихся </a:t>
            </a:r>
            <a:r>
              <a:rPr lang="ru-RU" dirty="0">
                <a:solidFill>
                  <a:schemeClr val="tx2"/>
                </a:solidFill>
              </a:rPr>
              <a:t>ТКО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66732" y="1127464"/>
            <a:ext cx="1704402" cy="2760955"/>
          </a:xfrm>
          <a:prstGeom prst="curvedRightArrow">
            <a:avLst>
              <a:gd name="adj1" fmla="val 25000"/>
              <a:gd name="adj2" fmla="val 62922"/>
              <a:gd name="adj3" fmla="val 25000"/>
            </a:avLst>
          </a:prstGeom>
          <a:solidFill>
            <a:schemeClr val="accent2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Пищевые и органически загрязнённые отходы</a:t>
            </a:r>
          </a:p>
          <a:p>
            <a:pPr algn="ctr"/>
            <a:endParaRPr lang="ru-RU" sz="1600" dirty="0">
              <a:solidFill>
                <a:schemeClr val="tx2"/>
              </a:solidFill>
            </a:endParaRP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~ 30%</a:t>
            </a:r>
          </a:p>
        </p:txBody>
      </p:sp>
      <p:sp>
        <p:nvSpPr>
          <p:cNvPr id="11" name="Стрелка углом 10"/>
          <p:cNvSpPr/>
          <p:nvPr/>
        </p:nvSpPr>
        <p:spPr>
          <a:xfrm flipH="1">
            <a:off x="4656069" y="2206592"/>
            <a:ext cx="2346285" cy="1256275"/>
          </a:xfrm>
          <a:prstGeom prst="bentArrow">
            <a:avLst>
              <a:gd name="adj1" fmla="val 11550"/>
              <a:gd name="adj2" fmla="val 19017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~</a:t>
            </a:r>
            <a:r>
              <a:rPr lang="ru-RU" sz="2000" dirty="0" smtClean="0">
                <a:solidFill>
                  <a:schemeClr val="tx2"/>
                </a:solidFill>
              </a:rPr>
              <a:t>5% </a:t>
            </a:r>
            <a:r>
              <a:rPr lang="ru-RU" sz="2000" dirty="0" err="1" smtClean="0">
                <a:solidFill>
                  <a:schemeClr val="tx2"/>
                </a:solidFill>
              </a:rPr>
              <a:t>неутилизируемые</a:t>
            </a:r>
            <a:r>
              <a:rPr lang="ru-RU" sz="2000" dirty="0" smtClean="0">
                <a:solidFill>
                  <a:schemeClr val="tx2"/>
                </a:solidFill>
              </a:rPr>
              <a:t> хвосты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056" y="5601261"/>
            <a:ext cx="6016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Извлечение вторичных материальных и энергетических ресурсов и вовлечение в производство: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~ 95%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64" y="3517902"/>
            <a:ext cx="2360237" cy="132566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097855" y="4304369"/>
            <a:ext cx="999509" cy="706975"/>
          </a:xfrm>
          <a:prstGeom prst="roundRect">
            <a:avLst>
              <a:gd name="adj" fmla="val 92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524000"/>
            <a:r>
              <a:rPr lang="ru-RU" b="1" dirty="0" smtClean="0">
                <a:solidFill>
                  <a:schemeClr val="bg1"/>
                </a:solidFill>
              </a:rPr>
              <a:t>АМСК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5778335" y="3596716"/>
            <a:ext cx="2623026" cy="2804784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КОМПЛЕКС ГЛУБОКОЙ СОРТИРОВКИ, ПРОИЗВОДСТВЕННО-ТЕХНИЧЕСКИЙ КОМПЛЕКС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74718" y="1358480"/>
            <a:ext cx="2748228" cy="5049096"/>
          </a:xfrm>
          <a:prstGeom prst="roundRect">
            <a:avLst>
              <a:gd name="adj" fmla="val 9294"/>
            </a:avLst>
          </a:prstGeom>
          <a:solidFill>
            <a:schemeClr val="accent6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1524000"/>
            <a:r>
              <a:rPr lang="ru-RU" sz="2400" b="1" dirty="0" smtClean="0">
                <a:solidFill>
                  <a:schemeClr val="tx2"/>
                </a:solidFill>
              </a:rPr>
              <a:t>Типовой МСК ТКО</a:t>
            </a:r>
            <a:endParaRPr lang="ru-RU" sz="2400" b="1" dirty="0">
              <a:solidFill>
                <a:schemeClr val="tx2"/>
              </a:solidFill>
            </a:endParaRPr>
          </a:p>
        </p:txBody>
      </p:sp>
      <p:cxnSp>
        <p:nvCxnSpPr>
          <p:cNvPr id="819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9144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61689" y="258093"/>
            <a:ext cx="679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ТИПОВОЙ МУСОРОСОРТИРОВОЧНЫЙ КОМПЛЕКС ТКО</a:t>
            </a:r>
            <a:endParaRPr lang="ru-RU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8334" y="1460673"/>
            <a:ext cx="2623026" cy="1319931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ПОЛИГОН, КОМПОСТИРОВАНИЕ, ГАЗИФИКАЦИЯ, ОБЕЗВРЕЖИВАНИЕ (СЖИГАНИЕ)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 flipV="1">
            <a:off x="186147" y="3498791"/>
            <a:ext cx="1153297" cy="768474"/>
          </a:xfrm>
          <a:prstGeom prst="downArrow">
            <a:avLst>
              <a:gd name="adj1" fmla="val 734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2000" dirty="0" err="1" smtClean="0"/>
              <a:t>тко</a:t>
            </a:r>
            <a:endParaRPr lang="ru-RU" sz="2000" dirty="0"/>
          </a:p>
        </p:txBody>
      </p:sp>
      <p:sp>
        <p:nvSpPr>
          <p:cNvPr id="22" name="Стрелка вниз 21"/>
          <p:cNvSpPr/>
          <p:nvPr/>
        </p:nvSpPr>
        <p:spPr>
          <a:xfrm rot="5400000" flipV="1">
            <a:off x="4147496" y="2331512"/>
            <a:ext cx="536763" cy="29992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МАКУЛАТУРА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5400000" flipV="1">
            <a:off x="4147496" y="2911913"/>
            <a:ext cx="536763" cy="299923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НЕСОРТИРОВАННЫЙ СТЕКЛОБОЙ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5400000" flipV="1">
            <a:off x="3867237" y="663472"/>
            <a:ext cx="1097277" cy="2999231"/>
          </a:xfrm>
          <a:prstGeom prst="downArrow">
            <a:avLst>
              <a:gd name="adj1" fmla="val 50000"/>
              <a:gd name="adj2" fmla="val 241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/>
              <a:t>ПИЩЕВЫЕ, ЗАГРЯЗНЕННЫЕ ОТХОДЫ И ОТСЕВ</a:t>
            </a:r>
            <a:endParaRPr lang="ru-RU" sz="1200" dirty="0"/>
          </a:p>
        </p:txBody>
      </p:sp>
      <p:sp>
        <p:nvSpPr>
          <p:cNvPr id="45" name="Стрелка вниз 44"/>
          <p:cNvSpPr/>
          <p:nvPr/>
        </p:nvSpPr>
        <p:spPr>
          <a:xfrm rot="5400000" flipV="1">
            <a:off x="4147496" y="3492311"/>
            <a:ext cx="536763" cy="29992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НЕСОРТИРОВАННЫЙ ПЛАСТИК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 rot="5400000" flipV="1">
            <a:off x="4147495" y="4072710"/>
            <a:ext cx="536763" cy="299923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МЕТАЛЛОЛОМ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 rot="5400000" flipV="1">
            <a:off x="4147495" y="4633503"/>
            <a:ext cx="536763" cy="299923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НЕСОРТИРОВАННЫЕ РЕЗИНОВЫЕ ОТХОДЫ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778333" y="2884490"/>
            <a:ext cx="2623026" cy="58039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КОТЕЛЬНАЯ, МСЗ, ЦЕМЕНТНЫЙ ЗАВОД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 rot="5400000" flipV="1">
            <a:off x="4147495" y="1675073"/>
            <a:ext cx="536763" cy="29992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RDF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67814" y="1797068"/>
            <a:ext cx="1438719" cy="75174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&lt; 30%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376130" y="3596716"/>
            <a:ext cx="1438719" cy="271942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&gt; 30%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376130" y="2848582"/>
            <a:ext cx="1438719" cy="658374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~</a:t>
            </a:r>
            <a:r>
              <a:rPr lang="en-US" dirty="0" smtClean="0">
                <a:solidFill>
                  <a:schemeClr val="tx2"/>
                </a:solidFill>
              </a:rPr>
              <a:t> 30%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9144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12963" y="290513"/>
            <a:ext cx="65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ПРЕИМУЩЕСТВА УТИЛИЗАЦИИ ОТХОДОВ В ЦЕМЕНТНЫХ ПЕЧАХ</a:t>
            </a:r>
            <a:endParaRPr lang="ru-RU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22773" y="1538507"/>
            <a:ext cx="2974020" cy="998097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1500 °С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температура газовой среды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5208" y="3267968"/>
            <a:ext cx="2725444" cy="958171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1450 °С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температура материалов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40298" y="1521465"/>
            <a:ext cx="2974020" cy="1015139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7 сек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время пребывания газов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 зоне спекания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94143" y="3267968"/>
            <a:ext cx="2567865" cy="958171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частичная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нейтрализация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токсичных веществ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22773" y="4957502"/>
            <a:ext cx="2974020" cy="1039517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Безотходность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цементной технологии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40298" y="4983161"/>
            <a:ext cx="2974020" cy="1013859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эффективные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Пылеуловители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печных установок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18" y="2817271"/>
            <a:ext cx="2897782" cy="19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9144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76271" y="290513"/>
            <a:ext cx="64597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СПОСОБЫ ИСПОЛЬЗОВАНИЯ ОТХОДОВ В ЦЕМЕНТНЫХ ПЕЧАХ</a:t>
            </a:r>
            <a:endParaRPr lang="ru-RU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3748" y="1168956"/>
            <a:ext cx="2974020" cy="3070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smtClean="0"/>
              <a:t>Минеральные</a:t>
            </a:r>
            <a:endParaRPr lang="ru-RU" sz="1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3748" y="1471021"/>
            <a:ext cx="2974020" cy="1908922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Доменные шлаки, огарки,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горелая земля, колошниковая пыль,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гальваношламы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748" y="4036605"/>
            <a:ext cx="2974020" cy="2442668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Углеотходы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горючие сланцы, отработанные масла, древесная щепа,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отходы текстильной промышленности, иловые осадки, костная мука, резиновые изделия, ТКО (РДФ) и др.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33748" y="3729568"/>
            <a:ext cx="2974020" cy="307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6A6C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 smtClean="0">
                <a:solidFill>
                  <a:schemeClr val="tx1"/>
                </a:solidFill>
              </a:rPr>
              <a:t>Топливосодержащие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5118" y="1488556"/>
            <a:ext cx="5184559" cy="366553"/>
          </a:xfrm>
          <a:prstGeom prst="roundRect">
            <a:avLst/>
          </a:prstGeom>
          <a:noFill/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Снижение удельного расхода тепла на обжиг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45118" y="1990199"/>
            <a:ext cx="5184559" cy="366553"/>
          </a:xfrm>
          <a:prstGeom prst="roundRect">
            <a:avLst/>
          </a:prstGeom>
          <a:noFill/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Увеличение производительности печи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45117" y="2491843"/>
            <a:ext cx="5184559" cy="366553"/>
          </a:xfrm>
          <a:prstGeom prst="roundRect">
            <a:avLst/>
          </a:prstGeom>
          <a:noFill/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1 % сухого шлака – экономия 1 % топлива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5118" y="3013390"/>
            <a:ext cx="5184559" cy="366553"/>
          </a:xfrm>
          <a:prstGeom prst="roundRect">
            <a:avLst/>
          </a:prstGeom>
          <a:noFill/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 требуется дополнительное оборудование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45116" y="4024263"/>
            <a:ext cx="5184559" cy="366553"/>
          </a:xfrm>
          <a:prstGeom prst="roundRect">
            <a:avLst/>
          </a:prstGeom>
          <a:noFill/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Замена основного топлива на горючие отходы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45111" y="4491827"/>
            <a:ext cx="5184559" cy="366553"/>
          </a:xfrm>
          <a:prstGeom prst="roundRect">
            <a:avLst/>
          </a:prstGeom>
          <a:noFill/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Производительность печи остается неизменной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45110" y="4957664"/>
            <a:ext cx="5184559" cy="366553"/>
          </a:xfrm>
          <a:prstGeom prst="roundRect">
            <a:avLst/>
          </a:prstGeom>
          <a:noFill/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Степень замещения первичного топлива 10 – 80 %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45113" y="6034818"/>
            <a:ext cx="5184559" cy="366553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ребуется дополнительное оборудование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45109" y="5495114"/>
            <a:ext cx="5184559" cy="366553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ребуется оформление лицензии</a:t>
            </a:r>
          </a:p>
        </p:txBody>
      </p:sp>
    </p:spTree>
    <p:extLst>
      <p:ext uri="{BB962C8B-B14F-4D97-AF65-F5344CB8AC3E}">
        <p14:creationId xmlns:p14="http://schemas.microsoft.com/office/powerpoint/2010/main" val="35356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 вправо 39"/>
          <p:cNvSpPr/>
          <p:nvPr/>
        </p:nvSpPr>
        <p:spPr>
          <a:xfrm rot="16200000">
            <a:off x="4627327" y="4493025"/>
            <a:ext cx="1974931" cy="355597"/>
          </a:xfrm>
          <a:prstGeom prst="rightArrow">
            <a:avLst>
              <a:gd name="adj1" fmla="val 29036"/>
              <a:gd name="adj2" fmla="val 2204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8913" y="2362201"/>
            <a:ext cx="8447087" cy="4080934"/>
          </a:xfrm>
          <a:prstGeom prst="roundRect">
            <a:avLst>
              <a:gd name="adj" fmla="val 9294"/>
            </a:avLst>
          </a:prstGeom>
          <a:solidFill>
            <a:schemeClr val="accent6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524000"/>
            <a:r>
              <a:rPr lang="ru-RU" sz="2400" b="1" dirty="0" smtClean="0">
                <a:solidFill>
                  <a:schemeClr val="tx2"/>
                </a:solidFill>
              </a:rPr>
              <a:t>	ЭКОТЕХНОПАРК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6200000">
            <a:off x="5870709" y="5149748"/>
            <a:ext cx="610598" cy="355597"/>
          </a:xfrm>
          <a:prstGeom prst="rightArrow">
            <a:avLst>
              <a:gd name="adj1" fmla="val 29036"/>
              <a:gd name="adj2" fmla="val 2204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3952925" y="4921501"/>
            <a:ext cx="1088467" cy="355597"/>
          </a:xfrm>
          <a:prstGeom prst="rightArrow">
            <a:avLst>
              <a:gd name="adj1" fmla="val 29036"/>
              <a:gd name="adj2" fmla="val 2204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9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9144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61689" y="258093"/>
            <a:ext cx="6793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ЭКОТЕХНОПАРКИ КАК ПРОИЗВОДСТВЕННО-ТЕХНИЧЕСКИЕ </a:t>
            </a: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КОМПЛЕКСЫ </a:t>
            </a:r>
            <a:r>
              <a:rPr lang="ru-RU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ПО ГЛУБОКОЙ И КОМПЛЕКСНОЙ ПЕРЕРАБОТКЕ  ОТХОДОВ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333" y="3877110"/>
            <a:ext cx="1918901" cy="2468269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ПЕРЕРАБОТКА (ОБРАБОТКА, УТИЛИЗАЦИЯ, ОБЕЗВРЕЖИ-ВАНИЕ)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0800000" flipV="1">
            <a:off x="661173" y="1695919"/>
            <a:ext cx="1153297" cy="2181192"/>
          </a:xfrm>
          <a:prstGeom prst="downArrow">
            <a:avLst>
              <a:gd name="adj1" fmla="val 734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 smtClean="0"/>
              <a:t>ОТХОДЫ ПРОИЗВОДСТВА И ПОТРЕБЛЕНИЯ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53756" y="3878022"/>
            <a:ext cx="1883922" cy="637319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ПРОИЗВОДСТВО ПРОДУКЦИИ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8913" y="1126778"/>
            <a:ext cx="1994340" cy="56914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ПРОИЗВОДИТЕЛИ ОТХОДОВ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5400000" flipV="1">
            <a:off x="2411875" y="3810706"/>
            <a:ext cx="536763" cy="7719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 smtClean="0"/>
              <a:t>ВМР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rot="5400000" flipV="1">
            <a:off x="2403985" y="4728605"/>
            <a:ext cx="536763" cy="7719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 smtClean="0"/>
              <a:t>ВМР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5400000" flipV="1">
            <a:off x="2411874" y="5723231"/>
            <a:ext cx="536763" cy="7719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 smtClean="0"/>
              <a:t>АТ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45279" y="4792584"/>
            <a:ext cx="1883922" cy="637319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ПРОИЗВОДСТВО ПРОДУКЦИИ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45279" y="5678108"/>
            <a:ext cx="3433322" cy="54214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ПРОИЗВОДСТВО ЭНЕРГИИ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3742547" y="5376432"/>
            <a:ext cx="178604" cy="355597"/>
          </a:xfrm>
          <a:prstGeom prst="rightArrow">
            <a:avLst>
              <a:gd name="adj1" fmla="val 29036"/>
              <a:gd name="adj2" fmla="val 2204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2286392" y="5579565"/>
            <a:ext cx="771952" cy="355597"/>
          </a:xfrm>
          <a:prstGeom prst="rightArrow">
            <a:avLst>
              <a:gd name="adj1" fmla="val 29036"/>
              <a:gd name="adj2" fmla="val 2204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69227" y="4345964"/>
            <a:ext cx="1883922" cy="637319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ПРОИЗВОДСТВО ПРОДУКЦИИ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5400000" flipV="1">
            <a:off x="8112436" y="3995371"/>
            <a:ext cx="536763" cy="133536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dirty="0" smtClean="0"/>
              <a:t>ПРОДУКЦИЯ</a:t>
            </a:r>
            <a:endParaRPr lang="ru-RU" sz="1400" dirty="0"/>
          </a:p>
        </p:txBody>
      </p:sp>
      <p:sp>
        <p:nvSpPr>
          <p:cNvPr id="32" name="Стрелка вниз 31"/>
          <p:cNvSpPr/>
          <p:nvPr/>
        </p:nvSpPr>
        <p:spPr>
          <a:xfrm rot="5400000" flipV="1">
            <a:off x="6793004" y="1980168"/>
            <a:ext cx="536763" cy="397422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 smtClean="0"/>
              <a:t>ПРОДУКЦИЯ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 rot="5400000" flipV="1">
            <a:off x="6793004" y="3366698"/>
            <a:ext cx="536763" cy="397422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 smtClean="0"/>
              <a:t>ПРОДУКЦИЯ</a:t>
            </a:r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 rot="5400000" flipV="1">
            <a:off x="5155749" y="4060720"/>
            <a:ext cx="536763" cy="67104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/>
              <a:t>СЫРЬЕ</a:t>
            </a:r>
            <a:endParaRPr lang="ru-RU" sz="1200" dirty="0"/>
          </a:p>
        </p:txBody>
      </p:sp>
      <p:sp>
        <p:nvSpPr>
          <p:cNvPr id="36" name="Стрелка вниз 35"/>
          <p:cNvSpPr/>
          <p:nvPr/>
        </p:nvSpPr>
        <p:spPr>
          <a:xfrm rot="5400000" flipV="1">
            <a:off x="5141414" y="4591026"/>
            <a:ext cx="536763" cy="67104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/>
              <a:t>СЫРЬЕ</a:t>
            </a:r>
            <a:endParaRPr lang="ru-RU" sz="1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24868" y="3026221"/>
            <a:ext cx="1388854" cy="637319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УЧЕБНЫЙ ЦЕНТР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24869" y="2484498"/>
            <a:ext cx="2963332" cy="470821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ИНЖИНИРИНГОВЫЙ ЦЕНТР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59809" y="3026222"/>
            <a:ext cx="1528392" cy="64444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ДЕМО ПЛОЩАДКА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5400000" flipV="1">
            <a:off x="7599859" y="2128511"/>
            <a:ext cx="1093200" cy="1804078"/>
          </a:xfrm>
          <a:prstGeom prst="downArrow">
            <a:avLst>
              <a:gd name="adj1" fmla="val 50000"/>
              <a:gd name="adj2" fmla="val 244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dirty="0" smtClean="0"/>
              <a:t>Технологии и внедрение</a:t>
            </a:r>
            <a:endParaRPr lang="ru-RU" sz="1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19383" y="1175282"/>
            <a:ext cx="1994340" cy="837219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ВУЗы, отраслевая наука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58809" y="1192271"/>
            <a:ext cx="1994340" cy="82023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Операторы обращения с отходами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 rot="16200000">
            <a:off x="4674957" y="2012501"/>
            <a:ext cx="574376" cy="471449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 rot="16200000">
            <a:off x="6309010" y="2023347"/>
            <a:ext cx="574376" cy="471449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уговая стрелка 2"/>
          <p:cNvSpPr/>
          <p:nvPr/>
        </p:nvSpPr>
        <p:spPr>
          <a:xfrm>
            <a:off x="5358674" y="2773252"/>
            <a:ext cx="600270" cy="610358"/>
          </a:xfrm>
          <a:prstGeom prst="circularArrow">
            <a:avLst>
              <a:gd name="adj1" fmla="val 19276"/>
              <a:gd name="adj2" fmla="val 1142319"/>
              <a:gd name="adj3" fmla="val 20457677"/>
              <a:gd name="adj4" fmla="val 552984"/>
              <a:gd name="adj5" fmla="val 1891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1"/>
          <p:cNvCxnSpPr>
            <a:cxnSpLocks noChangeShapeType="1"/>
          </p:cNvCxnSpPr>
          <p:nvPr/>
        </p:nvCxnSpPr>
        <p:spPr bwMode="auto">
          <a:xfrm>
            <a:off x="180975" y="809625"/>
            <a:ext cx="8640763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17034" y="347772"/>
            <a:ext cx="6510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594F"/>
                </a:solidFill>
                <a:latin typeface="Calibri Light" panose="020F0302020204030204" pitchFamily="34" charset="0"/>
              </a:rPr>
              <a:t>СИСТЕМА СОЗДАНИЯ СПРОСА НА МОНОПРОДУКТЫ</a:t>
            </a:r>
            <a:endParaRPr lang="ru-RU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9" y="993913"/>
            <a:ext cx="906635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Прямая соединительная линия 134"/>
          <p:cNvCxnSpPr/>
          <p:nvPr/>
        </p:nvCxnSpPr>
        <p:spPr>
          <a:xfrm>
            <a:off x="181709" y="810358"/>
            <a:ext cx="8640000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2114550" y="281843"/>
            <a:ext cx="6438900" cy="5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sz="1385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ДЕЙСТВУЮЩИЕ МЕРЫ ГОСУДАРСТВЕННОЙ ПОДДЕРЖКИ  ОТРАСЛИ ПЕРЕАБОТКИ ОТХОДОВ ПРОИЗВОДСТВА И ПОТРЕБЛЕНИЯ </a:t>
            </a:r>
            <a:endParaRPr lang="ru-RU" sz="1385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760003" y="2905204"/>
            <a:ext cx="8138160" cy="129844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Комплексный инвестиционный проект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51631" y="3609292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Внедрение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8358" y="3498224"/>
            <a:ext cx="195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Промышленная эксплуатация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08" y="3554428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Предпроект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9660" y="3554428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НИОКР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373794" y="4295092"/>
            <a:ext cx="697230" cy="42062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3047721" y="4295092"/>
            <a:ext cx="697230" cy="42062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5139692" y="4327436"/>
            <a:ext cx="697230" cy="42062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7735" y="4682712"/>
            <a:ext cx="158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814C43"/>
                </a:solidFill>
              </a:rPr>
              <a:t>Роснано</a:t>
            </a:r>
            <a:endParaRPr lang="ru-RU" dirty="0" smtClean="0">
              <a:solidFill>
                <a:srgbClr val="814C43"/>
              </a:solidFill>
            </a:endParaRPr>
          </a:p>
          <a:p>
            <a:pPr algn="ctr"/>
            <a:r>
              <a:rPr lang="ru-RU" dirty="0" err="1" smtClean="0">
                <a:solidFill>
                  <a:srgbClr val="814C43"/>
                </a:solidFill>
              </a:rPr>
              <a:t>Сколково</a:t>
            </a:r>
            <a:endParaRPr lang="ru-RU" dirty="0" smtClean="0">
              <a:solidFill>
                <a:srgbClr val="814C43"/>
              </a:solidFill>
            </a:endParaRPr>
          </a:p>
          <a:p>
            <a:pPr algn="ctr"/>
            <a:r>
              <a:rPr lang="ru-RU" dirty="0" smtClean="0">
                <a:solidFill>
                  <a:srgbClr val="814C43"/>
                </a:solidFill>
              </a:rPr>
              <a:t>ФАНО</a:t>
            </a:r>
            <a:endParaRPr lang="ru-RU" dirty="0">
              <a:solidFill>
                <a:srgbClr val="814C4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1661" y="4710513"/>
            <a:ext cx="163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14C43"/>
                </a:solidFill>
              </a:rPr>
              <a:t>Минпромторг</a:t>
            </a:r>
          </a:p>
          <a:p>
            <a:pPr algn="ctr"/>
            <a:r>
              <a:rPr lang="ru-RU" dirty="0" smtClean="0"/>
              <a:t>ППРФ №1312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1631" y="4710513"/>
            <a:ext cx="1673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14C43"/>
                </a:solidFill>
              </a:rPr>
              <a:t>Минпромторг</a:t>
            </a:r>
          </a:p>
          <a:p>
            <a:pPr algn="ctr"/>
            <a:r>
              <a:rPr lang="ru-RU" dirty="0" smtClean="0"/>
              <a:t>ППРФ №3</a:t>
            </a:r>
          </a:p>
          <a:p>
            <a:pPr algn="ctr"/>
            <a:r>
              <a:rPr lang="ru-RU" dirty="0" smtClean="0"/>
              <a:t>ППРФ №1044</a:t>
            </a:r>
          </a:p>
          <a:p>
            <a:pPr algn="ctr"/>
            <a:r>
              <a:rPr lang="ru-RU" dirty="0" smtClean="0">
                <a:solidFill>
                  <a:srgbClr val="814C43"/>
                </a:solidFill>
              </a:rPr>
              <a:t>ФРП</a:t>
            </a:r>
          </a:p>
          <a:p>
            <a:pPr algn="ctr"/>
            <a:r>
              <a:rPr lang="ru-RU" smtClean="0">
                <a:solidFill>
                  <a:srgbClr val="814C43"/>
                </a:solidFill>
              </a:rPr>
              <a:t>Фонд ЖКХ</a:t>
            </a:r>
            <a:endParaRPr lang="ru-RU" dirty="0" smtClean="0">
              <a:solidFill>
                <a:srgbClr val="814C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029" y="878832"/>
            <a:ext cx="439735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814C43"/>
                </a:solidFill>
              </a:rPr>
              <a:t>Минпромторг </a:t>
            </a:r>
            <a:r>
              <a:rPr lang="ru-RU" dirty="0" smtClean="0">
                <a:solidFill>
                  <a:srgbClr val="814C43"/>
                </a:solidFill>
              </a:rPr>
              <a:t>и регионы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Специальные </a:t>
            </a:r>
            <a:r>
              <a:rPr lang="ru-RU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инвестиционные </a:t>
            </a:r>
            <a:r>
              <a:rPr lang="ru-RU" b="1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контракты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 Light" panose="020F0302020204030204" pitchFamily="34" charset="0"/>
              </a:rPr>
              <a:t>ППРФ от 16.07.2015 № 708</a:t>
            </a:r>
            <a:r>
              <a:rPr lang="ru-RU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Индустриальные парки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ППРФ от 30.10.2014 №1119</a:t>
            </a:r>
            <a:endParaRPr lang="ru-RU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153093" y="2360796"/>
            <a:ext cx="697230" cy="42062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5645" y="6325370"/>
            <a:ext cx="547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814C43"/>
                </a:solidFill>
                <a:latin typeface="Calibri Light" panose="020F0302020204030204" pitchFamily="34" charset="0"/>
              </a:rPr>
              <a:t>Подробная информация на портале </a:t>
            </a:r>
            <a:r>
              <a:rPr lang="en-US" b="1" u="sng" dirty="0" smtClean="0">
                <a:solidFill>
                  <a:srgbClr val="814C43"/>
                </a:solidFill>
                <a:latin typeface="Calibri Light" panose="020F0302020204030204" pitchFamily="34" charset="0"/>
              </a:rPr>
              <a:t>gisp.gov.ru</a:t>
            </a:r>
            <a:endParaRPr lang="ru-RU" b="1" u="sng" dirty="0">
              <a:solidFill>
                <a:srgbClr val="814C43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Прямая соединительная линия 134"/>
          <p:cNvCxnSpPr/>
          <p:nvPr/>
        </p:nvCxnSpPr>
        <p:spPr>
          <a:xfrm>
            <a:off x="181709" y="810358"/>
            <a:ext cx="8640000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3772930" y="281843"/>
            <a:ext cx="4780520" cy="3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sz="1385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9424" y="4041736"/>
            <a:ext cx="682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Куприн Роман Григорьевич</a:t>
            </a:r>
            <a:endParaRPr lang="en-US" b="1" dirty="0" smtClean="0"/>
          </a:p>
          <a:p>
            <a:pPr algn="r"/>
            <a:r>
              <a:rPr lang="ru-RU" dirty="0" smtClean="0"/>
              <a:t>Заместитель директора</a:t>
            </a:r>
          </a:p>
          <a:p>
            <a:pPr algn="r"/>
            <a:r>
              <a:rPr lang="ru-RU" dirty="0" smtClean="0"/>
              <a:t>Департамента металлургии и материалов</a:t>
            </a:r>
          </a:p>
          <a:p>
            <a:pPr algn="r"/>
            <a:r>
              <a:rPr lang="ru-RU" dirty="0" smtClean="0"/>
              <a:t>Минпромторг России</a:t>
            </a:r>
          </a:p>
          <a:p>
            <a:pPr algn="r"/>
            <a:r>
              <a:rPr lang="en-US" dirty="0" smtClean="0">
                <a:hlinkClick r:id="rId3"/>
              </a:rPr>
              <a:t>kuprin@minprom.gov.ru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12963" y="290513"/>
            <a:ext cx="6514570" cy="3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defRPr/>
            </a:pPr>
            <a:r>
              <a:rPr lang="ru-RU" sz="1385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ВИДЫ ОТХОДОВ И ОБЪЕМ ИХ ОБРАЗОВАНИЯ</a:t>
            </a:r>
            <a:endParaRPr lang="ru-RU" sz="1385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63513" y="728133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ятиугольник 2"/>
          <p:cNvSpPr/>
          <p:nvPr/>
        </p:nvSpPr>
        <p:spPr>
          <a:xfrm>
            <a:off x="279400" y="860285"/>
            <a:ext cx="5588001" cy="4245115"/>
          </a:xfrm>
          <a:prstGeom prst="homePlate">
            <a:avLst>
              <a:gd name="adj" fmla="val 17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Отходы от добычи полезных ископаемых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V класс опасности</a:t>
            </a:r>
            <a:r>
              <a:rPr lang="ru-RU" dirty="0" smtClean="0"/>
              <a:t>), </a:t>
            </a:r>
          </a:p>
          <a:p>
            <a:r>
              <a:rPr lang="ru-RU" u="sng" dirty="0" smtClean="0"/>
              <a:t>переработки </a:t>
            </a:r>
            <a:r>
              <a:rPr lang="ru-RU" u="sng" dirty="0"/>
              <a:t>для использования не </a:t>
            </a:r>
            <a:r>
              <a:rPr lang="ru-RU" u="sng" dirty="0" smtClean="0"/>
              <a:t>требуют</a:t>
            </a:r>
          </a:p>
          <a:p>
            <a:endParaRPr lang="ru-RU" dirty="0"/>
          </a:p>
          <a:p>
            <a:r>
              <a:rPr lang="ru-RU" sz="2400" dirty="0"/>
              <a:t>4,7 млрд тонн в год</a:t>
            </a:r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5959475" y="860286"/>
            <a:ext cx="1880658" cy="2186520"/>
          </a:xfrm>
          <a:prstGeom prst="homePlate">
            <a:avLst>
              <a:gd name="adj" fmla="val 678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Используется 53%</a:t>
            </a:r>
            <a:endParaRPr lang="ru-RU" dirty="0"/>
          </a:p>
        </p:txBody>
      </p:sp>
      <p:sp>
        <p:nvSpPr>
          <p:cNvPr id="31" name="Пятиугольник 30"/>
          <p:cNvSpPr/>
          <p:nvPr/>
        </p:nvSpPr>
        <p:spPr>
          <a:xfrm>
            <a:off x="279401" y="5266267"/>
            <a:ext cx="5588000" cy="14562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Остальные виды </a:t>
            </a:r>
            <a:r>
              <a:rPr lang="ru-RU" dirty="0" smtClean="0"/>
              <a:t>отходов,</a:t>
            </a:r>
          </a:p>
          <a:p>
            <a:r>
              <a:rPr lang="ru-RU" u="sng" dirty="0" smtClean="0"/>
              <a:t>требуется переработка </a:t>
            </a:r>
            <a:r>
              <a:rPr lang="ru-RU" u="sng" dirty="0"/>
              <a:t>для вторичного </a:t>
            </a:r>
            <a:r>
              <a:rPr lang="ru-RU" u="sng" dirty="0" smtClean="0"/>
              <a:t>оборота</a:t>
            </a:r>
          </a:p>
          <a:p>
            <a:r>
              <a:rPr lang="ru-RU" sz="2400" dirty="0" smtClean="0"/>
              <a:t>375 млн тонн в год</a:t>
            </a:r>
            <a:r>
              <a:rPr lang="ru-RU" dirty="0" smtClean="0"/>
              <a:t>, из них:</a:t>
            </a:r>
          </a:p>
          <a:p>
            <a:r>
              <a:rPr lang="ru-RU" dirty="0" smtClean="0"/>
              <a:t>   ТКО 56 млн тонн,</a:t>
            </a:r>
          </a:p>
          <a:p>
            <a:r>
              <a:rPr lang="ru-RU" dirty="0" smtClean="0"/>
              <a:t>   отходы производства 319 млн тонн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5959475" y="3141133"/>
            <a:ext cx="1880658" cy="1964267"/>
          </a:xfrm>
          <a:prstGeom prst="homePlate">
            <a:avLst>
              <a:gd name="adj" fmla="val 606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Захоранивается</a:t>
            </a:r>
            <a:r>
              <a:rPr lang="ru-RU" dirty="0" smtClean="0"/>
              <a:t>, временно размещается</a:t>
            </a:r>
          </a:p>
          <a:p>
            <a:pPr algn="ctr"/>
            <a:r>
              <a:rPr lang="ru-RU" dirty="0" smtClean="0"/>
              <a:t>2,2 млрд </a:t>
            </a:r>
            <a:r>
              <a:rPr lang="ru-RU" dirty="0" err="1" smtClean="0"/>
              <a:t>тн</a:t>
            </a:r>
            <a:r>
              <a:rPr lang="ru-RU" dirty="0" smtClean="0"/>
              <a:t> (47%)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5959475" y="5266267"/>
            <a:ext cx="1880658" cy="643466"/>
          </a:xfrm>
          <a:prstGeom prst="homePlate">
            <a:avLst>
              <a:gd name="adj" fmla="val 1551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Захоранивается</a:t>
            </a:r>
            <a:r>
              <a:rPr lang="ru-RU" dirty="0" smtClean="0"/>
              <a:t> 176 млн </a:t>
            </a:r>
            <a:r>
              <a:rPr lang="ru-RU" dirty="0" err="1" smtClean="0"/>
              <a:t>тн</a:t>
            </a:r>
            <a:r>
              <a:rPr lang="ru-RU" dirty="0" smtClean="0"/>
              <a:t> (47%)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5959475" y="5985934"/>
            <a:ext cx="1880658" cy="783166"/>
          </a:xfrm>
          <a:prstGeom prst="homePlate">
            <a:avLst>
              <a:gd name="adj" fmla="val 155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Используется</a:t>
            </a:r>
            <a:br>
              <a:rPr lang="ru-RU" dirty="0" smtClean="0"/>
            </a:br>
            <a:r>
              <a:rPr lang="ru-RU" dirty="0" smtClean="0"/>
              <a:t> 202 млн </a:t>
            </a:r>
            <a:r>
              <a:rPr lang="ru-RU" dirty="0" err="1" smtClean="0"/>
              <a:t>тн</a:t>
            </a:r>
            <a:r>
              <a:rPr lang="ru-RU" dirty="0" smtClean="0"/>
              <a:t> (53%)</a:t>
            </a:r>
            <a:endParaRPr lang="ru-RU" dirty="0"/>
          </a:p>
        </p:txBody>
      </p:sp>
      <p:sp>
        <p:nvSpPr>
          <p:cNvPr id="2" name="Выноска 2 (с границей) 1"/>
          <p:cNvSpPr/>
          <p:nvPr/>
        </p:nvSpPr>
        <p:spPr>
          <a:xfrm>
            <a:off x="8017933" y="3962399"/>
            <a:ext cx="982134" cy="2806699"/>
          </a:xfrm>
          <a:prstGeom prst="accentCallout2">
            <a:avLst>
              <a:gd name="adj1" fmla="val 40971"/>
              <a:gd name="adj2" fmla="val -5938"/>
              <a:gd name="adj3" fmla="val 38384"/>
              <a:gd name="adj4" fmla="val -20083"/>
              <a:gd name="adj5" fmla="val 45890"/>
              <a:gd name="adj6" fmla="val -287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Необходимы новые мощности по переработке</a:t>
            </a:r>
            <a:endParaRPr lang="ru-RU" sz="2400" dirty="0"/>
          </a:p>
        </p:txBody>
      </p:sp>
      <p:sp>
        <p:nvSpPr>
          <p:cNvPr id="13" name="Выноска 2 (с границей) 12"/>
          <p:cNvSpPr/>
          <p:nvPr/>
        </p:nvSpPr>
        <p:spPr>
          <a:xfrm>
            <a:off x="8017933" y="860285"/>
            <a:ext cx="982134" cy="2806699"/>
          </a:xfrm>
          <a:prstGeom prst="accentCallout2">
            <a:avLst>
              <a:gd name="adj1" fmla="val 74455"/>
              <a:gd name="adj2" fmla="val -5077"/>
              <a:gd name="adj3" fmla="val 73377"/>
              <a:gd name="adj4" fmla="val -19221"/>
              <a:gd name="adj5" fmla="val 86313"/>
              <a:gd name="adj6" fmla="val -26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Необходимо стимулирование вовлечения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43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1"/>
          <p:cNvCxnSpPr>
            <a:cxnSpLocks noChangeShapeType="1"/>
          </p:cNvCxnSpPr>
          <p:nvPr/>
        </p:nvCxnSpPr>
        <p:spPr bwMode="auto">
          <a:xfrm>
            <a:off x="180975" y="809625"/>
            <a:ext cx="8640763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3"/>
            <a:ext cx="9144000" cy="583909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427740" y="1158801"/>
            <a:ext cx="2554107" cy="803204"/>
          </a:xfrm>
          <a:prstGeom prst="rect">
            <a:avLst/>
          </a:prstGeom>
          <a:solidFill>
            <a:srgbClr val="C29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Федеральные органы исполнительной власти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898" y="1151851"/>
            <a:ext cx="6171933" cy="81015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Отраслевое сообщество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(переработчики отходов, производители оборудования, </a:t>
            </a:r>
            <a:r>
              <a:rPr lang="ru-RU" sz="16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отраслевые союзы и ассоциации)</a:t>
            </a:r>
            <a:endParaRPr lang="ru-RU" sz="16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0872" y="2698033"/>
            <a:ext cx="2651494" cy="2042641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69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Экспертная группа «Технологии в сфере обработки, утилизации, обезвреживания ТКО»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45213" y="2698032"/>
            <a:ext cx="2653573" cy="2042641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69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Экспертная группа «Технологии в сфере обработки, утилизации, обезвреживания промышленных отходов»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13729" y="2698033"/>
            <a:ext cx="2668118" cy="2049244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69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Экспертная группа «Применение продуктов переработки отходов»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41707" y="5476699"/>
            <a:ext cx="2251904" cy="115706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Рабочая группа по доработке Стратегии ППО</a:t>
            </a:r>
            <a:endParaRPr lang="ru-RU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16879" y="5476699"/>
            <a:ext cx="2251904" cy="115706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Рабочая группа по оценке технологий переработки</a:t>
            </a:r>
            <a:endParaRPr lang="ru-RU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208628" y="301109"/>
            <a:ext cx="6521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594F"/>
                </a:solidFill>
                <a:latin typeface="Calibri Light" panose="020F0302020204030204" pitchFamily="34" charset="0"/>
              </a:rPr>
              <a:t>НАУЧНО-ТЕХНИЧЕСКИЙ СОВЕТ ПРИ МИНПРОМТОРГЕ РОССИИ</a:t>
            </a:r>
            <a:endParaRPr lang="ru-RU" b="1" dirty="0">
              <a:solidFill>
                <a:srgbClr val="99594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9144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12963" y="290513"/>
            <a:ext cx="65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ПРЕПЯТСТВИЯ НА ПУТИ ГЛУБОКОЙ ПЕРЕРАБОТКИ ОТХОДОВ</a:t>
            </a:r>
            <a:endParaRPr lang="ru-RU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028" name="Picture 4" descr="Картинки по запросу монет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8" y="5845351"/>
            <a:ext cx="507933" cy="5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отпечаток ботин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2" y="1388731"/>
            <a:ext cx="485919" cy="4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258" y="4726802"/>
            <a:ext cx="583255" cy="524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803" y="2485692"/>
            <a:ext cx="520166" cy="5201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5" y="3653353"/>
            <a:ext cx="645586" cy="4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54226" y="1194488"/>
          <a:ext cx="8475451" cy="4959175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912562"/>
                <a:gridCol w="207738"/>
                <a:gridCol w="649416"/>
                <a:gridCol w="492258"/>
                <a:gridCol w="499533"/>
                <a:gridCol w="550334"/>
                <a:gridCol w="508000"/>
                <a:gridCol w="508000"/>
                <a:gridCol w="482600"/>
                <a:gridCol w="532428"/>
                <a:gridCol w="522097"/>
                <a:gridCol w="522097"/>
                <a:gridCol w="522097"/>
                <a:gridCol w="522097"/>
                <a:gridCol w="522097"/>
                <a:gridCol w="522097"/>
              </a:tblGrid>
              <a:tr h="48382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Производство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Потребление (в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baseline="0" dirty="0" err="1" smtClean="0">
                          <a:effectLst/>
                        </a:rPr>
                        <a:t>т.ч</a:t>
                      </a:r>
                      <a:r>
                        <a:rPr lang="ru-RU" sz="900" baseline="0" dirty="0" smtClean="0">
                          <a:effectLst/>
                        </a:rPr>
                        <a:t>. ЖКХ)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Полигоны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64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Фармацевтика,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медицина, биология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Радиоактивные материалы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Транспорт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Сельское </a:t>
                      </a:r>
                      <a:r>
                        <a:rPr lang="ru-RU" sz="900" dirty="0" smtClean="0">
                          <a:effectLst/>
                        </a:rPr>
                        <a:t/>
                      </a:r>
                      <a:br>
                        <a:rPr lang="ru-RU" sz="900" dirty="0" smtClean="0">
                          <a:effectLst/>
                        </a:rPr>
                      </a:br>
                      <a:r>
                        <a:rPr lang="ru-RU" sz="900" dirty="0" smtClean="0">
                          <a:effectLst/>
                        </a:rPr>
                        <a:t>хозяйство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Пищевая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промышленность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Промышленность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Энергетика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Население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Торговля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Услуги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(в </a:t>
                      </a:r>
                      <a:r>
                        <a:rPr lang="ru-RU" sz="900" dirty="0" err="1" smtClean="0">
                          <a:effectLst/>
                        </a:rPr>
                        <a:t>т.ч</a:t>
                      </a:r>
                      <a:r>
                        <a:rPr lang="ru-RU" sz="900" dirty="0" smtClean="0">
                          <a:effectLst/>
                        </a:rPr>
                        <a:t>. общепит)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Промышленность (</a:t>
                      </a:r>
                      <a:r>
                        <a:rPr lang="ru-RU" sz="800" dirty="0" smtClean="0">
                          <a:effectLst/>
                        </a:rPr>
                        <a:t>жизнедеятельность</a:t>
                      </a:r>
                      <a:r>
                        <a:rPr lang="ru-RU" sz="900" dirty="0" smtClean="0">
                          <a:effectLst/>
                        </a:rPr>
                        <a:t> сотрудников)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ТКО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Промышленные отходы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</a:tr>
              <a:tr h="483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Сбор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</a:tr>
              <a:tr h="483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Транспортировка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</a:tr>
              <a:tr h="483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Обработка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Переработка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</a:tr>
              <a:tr h="483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Утилизация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</a:tr>
              <a:tr h="604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Обезвреживание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</a:tr>
              <a:tr h="483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Захоронение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</a:tr>
              <a:tr h="483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Текущее </a:t>
                      </a:r>
                      <a:r>
                        <a:rPr lang="ru-RU" sz="900" dirty="0" smtClean="0">
                          <a:effectLst/>
                        </a:rPr>
                        <a:t>образование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Накопленный ущерб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00" marR="54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75467" y="2669059"/>
            <a:ext cx="6112931" cy="2916195"/>
          </a:xfrm>
          <a:prstGeom prst="roundRect">
            <a:avLst>
              <a:gd name="adj" fmla="val 2150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050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Минприроды России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19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9144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2963" y="290513"/>
            <a:ext cx="6514570" cy="5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defRPr/>
            </a:pPr>
            <a:r>
              <a:rPr lang="ru-RU" sz="1385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СФЕРЫ ПОЛНОМОЧИЙ И КОМПЕТЕНЦИИ ОРГАНОВ ИСПОЛНИТЕЛЬНОЙ ВЛАСТИ В ОБЛАСТИ ОБРАЩЕНИЯ С ОТХОДАМИ</a:t>
            </a:r>
            <a:endParaRPr lang="ru-RU" sz="1385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2733" y="2733988"/>
            <a:ext cx="1921933" cy="2786335"/>
          </a:xfrm>
          <a:prstGeom prst="roundRect">
            <a:avLst>
              <a:gd name="adj" fmla="val 3892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Минстрой России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25599" y="3632886"/>
            <a:ext cx="7095067" cy="1449860"/>
          </a:xfrm>
          <a:prstGeom prst="roundRect">
            <a:avLst>
              <a:gd name="adj" fmla="val 4988"/>
            </a:avLst>
          </a:prstGeom>
          <a:solidFill>
            <a:schemeClr val="accent2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Минпромторг</a:t>
            </a:r>
            <a:r>
              <a:rPr lang="ru-RU" dirty="0" smtClean="0"/>
              <a:t> России</a:t>
            </a:r>
          </a:p>
          <a:p>
            <a:pPr algn="ctr"/>
            <a:r>
              <a:rPr lang="ru-RU" dirty="0" smtClean="0"/>
              <a:t>(только в части технологий)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7867" y="2669059"/>
            <a:ext cx="446589" cy="29161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dirty="0" err="1" smtClean="0"/>
              <a:t>Роспотребнадзор</a:t>
            </a:r>
            <a:r>
              <a:rPr lang="ru-RU" dirty="0" smtClean="0"/>
              <a:t> (СЭС)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84400" y="2669059"/>
            <a:ext cx="383116" cy="291619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dirty="0" err="1" smtClean="0"/>
              <a:t>Росатом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Прямая соединительная линия 1"/>
          <p:cNvCxnSpPr>
            <a:cxnSpLocks noChangeShapeType="1"/>
          </p:cNvCxnSpPr>
          <p:nvPr/>
        </p:nvCxnSpPr>
        <p:spPr bwMode="auto">
          <a:xfrm>
            <a:off x="180975" y="809625"/>
            <a:ext cx="8640763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07704" y="70961"/>
            <a:ext cx="70369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СТРАТЕГИЯ РАЗВИТИЯ ПРОМЫШЛЕННОСТИ ПО ОБРАБОТКЕ, УТИЛИЗАЦИИ И ОБЕЗВРЕЖИВАНИЮ ОТХОДОВ ПРОИЗВОДСТВА И ПОТРЕБЛЕНИЯ ДО 2030 </a:t>
            </a:r>
            <a:r>
              <a:rPr lang="ru-RU" sz="1400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ГОДА.</a:t>
            </a:r>
            <a:endParaRPr lang="ru-RU" sz="1400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ЦЕЛИ СТРАТЕГИИ</a:t>
            </a:r>
            <a:endParaRPr lang="ru-RU" sz="1400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075837003"/>
              </p:ext>
            </p:extLst>
          </p:nvPr>
        </p:nvGraphicFramePr>
        <p:xfrm>
          <a:off x="59267" y="1105957"/>
          <a:ext cx="8762471" cy="585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25938" y="9704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/>
              <a:t>Поручение А. </a:t>
            </a:r>
            <a:r>
              <a:rPr lang="ru-RU" dirty="0" err="1"/>
              <a:t>Хлопонина</a:t>
            </a:r>
            <a:r>
              <a:rPr lang="ru-RU" dirty="0"/>
              <a:t> от 22 сентября 2016 года № АХ-П9-5711 на разработку Стратегии. Срок 2 квартал 2017 года</a:t>
            </a:r>
            <a:endParaRPr lang="ru-RU" dirty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1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4138023" y="1176865"/>
            <a:ext cx="1865107" cy="2308783"/>
          </a:xfrm>
          <a:prstGeom prst="rect">
            <a:avLst/>
          </a:prstGeom>
          <a:solidFill>
            <a:schemeClr val="accent2">
              <a:lumMod val="20000"/>
              <a:lumOff val="80000"/>
              <a:alpha val="13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ru-RU" sz="1100" b="1" dirty="0">
                <a:solidFill>
                  <a:srgbClr val="17375E"/>
                </a:solidFill>
              </a:rPr>
              <a:t>Информационно-технические</a:t>
            </a:r>
          </a:p>
          <a:p>
            <a:pPr algn="r"/>
            <a:r>
              <a:rPr lang="ru-RU" sz="1100" b="1" dirty="0">
                <a:solidFill>
                  <a:srgbClr val="17375E"/>
                </a:solidFill>
              </a:rPr>
              <a:t>справочники НДТ</a:t>
            </a:r>
          </a:p>
          <a:p>
            <a:pPr algn="r"/>
            <a:endParaRPr lang="ru-RU" sz="11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4667" y="3793388"/>
            <a:ext cx="8670992" cy="1941582"/>
          </a:xfrm>
          <a:prstGeom prst="rect">
            <a:avLst/>
          </a:prstGeom>
          <a:solidFill>
            <a:schemeClr val="accent3">
              <a:lumMod val="40000"/>
              <a:lumOff val="60000"/>
              <a:alpha val="13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ГИС 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«Промышленность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1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221587" y="5078644"/>
            <a:ext cx="1728790" cy="1296756"/>
          </a:xfrm>
          <a:prstGeom prst="rect">
            <a:avLst/>
          </a:prstGeom>
          <a:solidFill>
            <a:schemeClr val="accent2">
              <a:lumMod val="20000"/>
              <a:lumOff val="80000"/>
              <a:alpha val="13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ru-RU" sz="1100" b="1" dirty="0">
                <a:solidFill>
                  <a:srgbClr val="17375E"/>
                </a:solidFill>
              </a:rPr>
              <a:t>Территориальные схемы </a:t>
            </a:r>
            <a:endParaRPr lang="ru-RU" sz="1100" b="1" dirty="0" smtClean="0">
              <a:solidFill>
                <a:srgbClr val="17375E"/>
              </a:solidFill>
            </a:endParaRPr>
          </a:p>
          <a:p>
            <a:pPr algn="r"/>
            <a:r>
              <a:rPr lang="ru-RU" sz="1100" b="1" dirty="0" smtClean="0">
                <a:solidFill>
                  <a:srgbClr val="17375E"/>
                </a:solidFill>
              </a:rPr>
              <a:t>обращения </a:t>
            </a:r>
            <a:r>
              <a:rPr lang="ru-RU" sz="1100" b="1" dirty="0">
                <a:solidFill>
                  <a:srgbClr val="17375E"/>
                </a:solidFill>
              </a:rPr>
              <a:t>с отходами</a:t>
            </a:r>
          </a:p>
          <a:p>
            <a:pPr algn="r"/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1721769"/>
            <a:ext cx="7381875" cy="4013201"/>
          </a:xfrm>
          <a:prstGeom prst="rect">
            <a:avLst/>
          </a:prstGeom>
          <a:solidFill>
            <a:schemeClr val="accent1">
              <a:lumMod val="20000"/>
              <a:lumOff val="80000"/>
              <a:alpha val="13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ru-RU" sz="1100" b="1" dirty="0">
                <a:solidFill>
                  <a:srgbClr val="17375E"/>
                </a:solidFill>
              </a:rPr>
              <a:t>Информационная</a:t>
            </a:r>
          </a:p>
          <a:p>
            <a:pPr algn="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система ППО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1100" dirty="0"/>
          </a:p>
        </p:txBody>
      </p:sp>
      <p:cxnSp>
        <p:nvCxnSpPr>
          <p:cNvPr id="819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7620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61689" y="258093"/>
            <a:ext cx="679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Структура информационной </a:t>
            </a:r>
            <a:r>
              <a:rPr lang="ru-RU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системы переработки отходов</a:t>
            </a:r>
            <a:endParaRPr lang="ru-RU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634148" y="3876228"/>
            <a:ext cx="1438565" cy="56914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Производители оборудования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01838" y="5093508"/>
            <a:ext cx="1429278" cy="56914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Производители отходов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39725" y="5131964"/>
            <a:ext cx="1492513" cy="56914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Переработчики отходов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240847" y="5093508"/>
            <a:ext cx="1429278" cy="56914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Потребители  отходов и ВМР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2618501" y="1932230"/>
            <a:ext cx="1422400" cy="691681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Виды </a:t>
            </a:r>
            <a:r>
              <a:rPr lang="ru-RU" sz="1100" dirty="0" smtClean="0">
                <a:solidFill>
                  <a:schemeClr val="tx2"/>
                </a:solidFill>
              </a:rPr>
              <a:t>отходов и источники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58" name="Блок-схема: несколько документов 57"/>
          <p:cNvSpPr/>
          <p:nvPr/>
        </p:nvSpPr>
        <p:spPr>
          <a:xfrm>
            <a:off x="4312771" y="1911131"/>
            <a:ext cx="1422400" cy="691681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Технологии </a:t>
            </a:r>
            <a:r>
              <a:rPr lang="ru-RU" sz="1100" dirty="0" smtClean="0">
                <a:solidFill>
                  <a:schemeClr val="tx2"/>
                </a:solidFill>
              </a:rPr>
              <a:t>переработки отходов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59" name="Picture 2" descr="http://www.connect-wit.ru/wp-content/uploads/2015/12/log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r="76277"/>
          <a:stretch/>
        </p:blipFill>
        <p:spPr bwMode="auto">
          <a:xfrm>
            <a:off x="84667" y="4726828"/>
            <a:ext cx="455902" cy="4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Блок-схема: несколько документов 59"/>
          <p:cNvSpPr/>
          <p:nvPr/>
        </p:nvSpPr>
        <p:spPr>
          <a:xfrm>
            <a:off x="4620628" y="2727594"/>
            <a:ext cx="1237566" cy="691681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Оборудование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61" name="Стрелка вниз 60"/>
          <p:cNvSpPr/>
          <p:nvPr/>
        </p:nvSpPr>
        <p:spPr>
          <a:xfrm rot="5400000" flipV="1">
            <a:off x="3274921" y="4904374"/>
            <a:ext cx="60286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 smtClean="0"/>
              <a:t>Отходы</a:t>
            </a:r>
            <a:endParaRPr lang="ru-RU" dirty="0"/>
          </a:p>
        </p:txBody>
      </p:sp>
      <p:sp>
        <p:nvSpPr>
          <p:cNvPr id="62" name="Стрелка вниз 61"/>
          <p:cNvSpPr/>
          <p:nvPr/>
        </p:nvSpPr>
        <p:spPr>
          <a:xfrm rot="5400000" flipV="1">
            <a:off x="6358583" y="4884774"/>
            <a:ext cx="60286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 smtClean="0"/>
              <a:t>ВМР</a:t>
            </a:r>
            <a:endParaRPr lang="ru-RU" dirty="0"/>
          </a:p>
        </p:txBody>
      </p:sp>
      <p:sp>
        <p:nvSpPr>
          <p:cNvPr id="63" name="Стрелка вниз 62"/>
          <p:cNvSpPr/>
          <p:nvPr/>
        </p:nvSpPr>
        <p:spPr>
          <a:xfrm rot="10800000" flipV="1">
            <a:off x="4870410" y="4479146"/>
            <a:ext cx="930704" cy="63675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dirty="0" smtClean="0"/>
              <a:t>Обо-рудо-</a:t>
            </a:r>
            <a:r>
              <a:rPr lang="ru-RU" sz="1100" dirty="0" err="1" smtClean="0"/>
              <a:t>вание</a:t>
            </a:r>
            <a:endParaRPr lang="ru-RU" sz="1100" dirty="0"/>
          </a:p>
        </p:txBody>
      </p:sp>
      <p:sp>
        <p:nvSpPr>
          <p:cNvPr id="64" name="Блок-схема: несколько документов 63"/>
          <p:cNvSpPr/>
          <p:nvPr/>
        </p:nvSpPr>
        <p:spPr>
          <a:xfrm>
            <a:off x="6083857" y="2727593"/>
            <a:ext cx="1422400" cy="691681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Виды </a:t>
            </a:r>
            <a:r>
              <a:rPr lang="ru-RU" sz="1100" dirty="0" smtClean="0">
                <a:solidFill>
                  <a:schemeClr val="tx2"/>
                </a:solidFill>
              </a:rPr>
              <a:t>ВМР и потребителей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6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82" y="1267116"/>
            <a:ext cx="403824" cy="3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958305" y="2262268"/>
            <a:ext cx="364143" cy="0"/>
          </a:xfrm>
          <a:prstGeom prst="straightConnector1">
            <a:avLst/>
          </a:prstGeom>
          <a:ln w="3492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755222" y="3083568"/>
            <a:ext cx="364143" cy="0"/>
          </a:xfrm>
          <a:prstGeom prst="straightConnector1">
            <a:avLst/>
          </a:prstGeom>
          <a:ln w="3492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341742" y="2511702"/>
            <a:ext cx="0" cy="306943"/>
          </a:xfrm>
          <a:prstGeom prst="straightConnector1">
            <a:avLst/>
          </a:prstGeom>
          <a:ln w="34925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452801" y="2511702"/>
            <a:ext cx="7692" cy="269767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619332" y="3419274"/>
            <a:ext cx="0" cy="178051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395643" y="3325541"/>
            <a:ext cx="0" cy="53151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518324" y="2613775"/>
            <a:ext cx="0" cy="251818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2728967" y="2598832"/>
            <a:ext cx="10412" cy="247981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423666" y="3270539"/>
            <a:ext cx="0" cy="178051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Выноска 1 (с границей) 78"/>
          <p:cNvSpPr/>
          <p:nvPr/>
        </p:nvSpPr>
        <p:spPr>
          <a:xfrm>
            <a:off x="3009243" y="5939702"/>
            <a:ext cx="1092526" cy="612648"/>
          </a:xfrm>
          <a:prstGeom prst="accentCallout1">
            <a:avLst>
              <a:gd name="adj1" fmla="val 18750"/>
              <a:gd name="adj2" fmla="val -8333"/>
              <a:gd name="adj3" fmla="val -63011"/>
              <a:gd name="adj4" fmla="val 379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accent1"/>
                </a:solidFill>
              </a:rPr>
              <a:t>Сейчас в ГИСП не входит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82" name="Выноска 1 (с границей) 81"/>
          <p:cNvSpPr/>
          <p:nvPr/>
        </p:nvSpPr>
        <p:spPr>
          <a:xfrm>
            <a:off x="7334867" y="5969528"/>
            <a:ext cx="1494808" cy="612648"/>
          </a:xfrm>
          <a:prstGeom prst="accentCallout1">
            <a:avLst>
              <a:gd name="adj1" fmla="val 18750"/>
              <a:gd name="adj2" fmla="val -8333"/>
              <a:gd name="adj3" fmla="val -69921"/>
              <a:gd name="adj4" fmla="val -531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accent1"/>
                </a:solidFill>
              </a:rPr>
              <a:t>Сейчас в ГИСП не входит</a:t>
            </a:r>
            <a:endParaRPr lang="ru-R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404477" y="4792981"/>
            <a:ext cx="6017358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межотраслевая </a:t>
            </a:r>
            <a:r>
              <a:rPr lang="ru-RU" dirty="0"/>
              <a:t>и </a:t>
            </a:r>
            <a:r>
              <a:rPr lang="ru-RU" dirty="0" smtClean="0"/>
              <a:t>межведомственная информационная платформа</a:t>
            </a:r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3725995" y="2971140"/>
            <a:ext cx="287337" cy="195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5212834" y="2744612"/>
            <a:ext cx="287337" cy="2190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dirty="0" smtClean="0"/>
              <a:t>информация</a:t>
            </a:r>
            <a:endParaRPr lang="ru-RU" dirty="0"/>
          </a:p>
        </p:txBody>
      </p:sp>
      <p:cxnSp>
        <p:nvCxnSpPr>
          <p:cNvPr id="9218" name="Прямая соединительная линия 1"/>
          <p:cNvCxnSpPr>
            <a:cxnSpLocks noChangeShapeType="1"/>
          </p:cNvCxnSpPr>
          <p:nvPr/>
        </p:nvCxnSpPr>
        <p:spPr bwMode="auto">
          <a:xfrm>
            <a:off x="180975" y="809625"/>
            <a:ext cx="8640763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14550" y="282575"/>
            <a:ext cx="6438900" cy="5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5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МОДЕЛЬ ОРГАНИЗАЦИИ РАБОТ </a:t>
            </a:r>
            <a:r>
              <a:rPr lang="ru-RU" sz="1385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ПО СОЗДАНИЮ ОТРАСЛЕВОЙ ИНФРАСТРУКТУРЫ ПРОМЫШЛЕННОСТИ </a:t>
            </a:r>
            <a:r>
              <a:rPr lang="ru-RU" sz="1385" b="1" dirty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ПЕРЕРАБОТКИ ОТХОДОВ ПРОИЗВОДСТВА И ПОТРЕБЛЕНИЯ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976" y="1386184"/>
            <a:ext cx="1512357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Минпромторг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России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07947" y="2120601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76104" y="3119931"/>
            <a:ext cx="968375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7901" y="3359186"/>
            <a:ext cx="1795462" cy="89376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Субъекты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38402" y="3375174"/>
            <a:ext cx="2278592" cy="107712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Пилотные проекты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организации переработки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отходов в субъектах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flipV="1">
            <a:off x="6880826" y="3121774"/>
            <a:ext cx="966787" cy="13295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27701" y="1386183"/>
            <a:ext cx="1150834" cy="65598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Минстрой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1613" y="1386183"/>
            <a:ext cx="1467207" cy="64484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Минприроды России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51150" y="1386184"/>
            <a:ext cx="1262096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Минэнерго России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05778" y="1386184"/>
            <a:ext cx="1311004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Росприрод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-надзор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1799742" y="2122391"/>
            <a:ext cx="777329" cy="12532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4005820" y="2120602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>
            <a:off x="5549994" y="2152278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6692840" y="2147962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14901" y="3448880"/>
            <a:ext cx="1795462" cy="89376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Субъекты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05388" y="3553656"/>
            <a:ext cx="1795462" cy="89376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Субъекты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91113" y="3636206"/>
            <a:ext cx="1795462" cy="89376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Субъекты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76045" y="3720080"/>
            <a:ext cx="1795462" cy="89376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Субъекты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35904" y="3464868"/>
            <a:ext cx="2278592" cy="107712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Пилотные проекты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организации переработки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отходов в субъектах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54172" y="3558267"/>
            <a:ext cx="2278592" cy="107712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Пилотные проекты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организации переработки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отходов в субъектах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58945" y="3652194"/>
            <a:ext cx="2278592" cy="107712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Пилотные проекты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организации переработки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отходов в субъектах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51150" y="3758224"/>
            <a:ext cx="2278592" cy="107712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Пилотные проекты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организации переработки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отходов в субъектах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47614" y="1389261"/>
            <a:ext cx="974124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МЭР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7847613" y="2147962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1394090" y="2673326"/>
            <a:ext cx="287337" cy="2262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2929220" y="2980233"/>
            <a:ext cx="287337" cy="195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flipV="1">
            <a:off x="1394090" y="2052292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flipV="1">
            <a:off x="2902363" y="2051413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flipV="1">
            <a:off x="3722595" y="2050756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 flipV="1">
            <a:off x="5213805" y="2052292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2164753" y="3886200"/>
            <a:ext cx="287337" cy="1039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1200" dirty="0" smtClean="0"/>
              <a:t>информация</a:t>
            </a:r>
            <a:endParaRPr lang="ru-RU" sz="12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05493" y="1390011"/>
            <a:ext cx="779162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Фонд ЖКХ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2591198" y="2980233"/>
            <a:ext cx="287337" cy="195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51" name="Стрелка вниз 50"/>
          <p:cNvSpPr/>
          <p:nvPr/>
        </p:nvSpPr>
        <p:spPr>
          <a:xfrm flipV="1">
            <a:off x="2589723" y="2051413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693333" y="3208808"/>
            <a:ext cx="1159405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ФТС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0800000">
            <a:off x="3160285" y="2120601"/>
            <a:ext cx="513458" cy="14188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0975" y="2352178"/>
            <a:ext cx="8640762" cy="647700"/>
          </a:xfrm>
          <a:prstGeom prst="rect">
            <a:avLst/>
          </a:prstGeom>
          <a:solidFill>
            <a:srgbClr val="C29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Межведомственная комиссия по развитию промышленности переработки отходов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692604" y="3845628"/>
            <a:ext cx="287337" cy="1039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1200" dirty="0" smtClean="0"/>
              <a:t>информация</a:t>
            </a:r>
            <a:endParaRPr lang="ru-RU" sz="12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21184" y="3168236"/>
            <a:ext cx="1159405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ФАС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4961610" y="4283429"/>
            <a:ext cx="3810400" cy="1813054"/>
          </a:xfrm>
          <a:prstGeom prst="roundRect">
            <a:avLst/>
          </a:prstGeom>
          <a:solidFill>
            <a:schemeClr val="accent6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89-ФЗ 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«Об отходах 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производства и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потребления»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800" y="4260756"/>
            <a:ext cx="4029589" cy="1813054"/>
          </a:xfrm>
          <a:prstGeom prst="roundRect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НПА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«О вторичных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ресурсах»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8800" y="1723777"/>
            <a:ext cx="8493210" cy="1813054"/>
          </a:xfrm>
          <a:prstGeom prst="roundRect">
            <a:avLst/>
          </a:prstGeom>
          <a:solidFill>
            <a:schemeClr val="accent6">
              <a:lumMod val="5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89-ФЗ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«Об отходах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производства 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потребления»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819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88913" y="914400"/>
            <a:ext cx="8640762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2963" y="396542"/>
            <a:ext cx="6716712" cy="3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>
              <a:defRPr/>
            </a:pPr>
            <a:r>
              <a:rPr lang="ru-RU" sz="1385" b="1" dirty="0" smtClean="0">
                <a:solidFill>
                  <a:srgbClr val="99594F"/>
                </a:solidFill>
                <a:latin typeface="Calibri Light" pitchFamily="34" charset="0"/>
                <a:cs typeface="Arial" pitchFamily="34" charset="0"/>
              </a:rPr>
              <a:t>ВТОРИЧНЫЕ РЕСУРСЫ (МАТЕРИАЛЬНЫЕ И ЭНЕРГЕТИЧЕСКИЕ)</a:t>
            </a:r>
            <a:endParaRPr lang="ru-RU" sz="1385" b="1" dirty="0">
              <a:solidFill>
                <a:srgbClr val="99594F"/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02806" y="2511201"/>
            <a:ext cx="452044" cy="0"/>
          </a:xfrm>
          <a:prstGeom prst="line">
            <a:avLst/>
          </a:prstGeom>
          <a:ln w="1270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048933" y="1931947"/>
            <a:ext cx="2152695" cy="132629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ВТОРИЧНЫЕ МАТЕРИАЛЬНЫЕ И ЭНЕРГЕТИЧЕСКИЕ 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16989" y="1931619"/>
            <a:ext cx="1984496" cy="132662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ОТХОДЫ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402806" y="2707313"/>
            <a:ext cx="452044" cy="0"/>
          </a:xfrm>
          <a:prstGeom prst="line">
            <a:avLst/>
          </a:prstGeom>
          <a:ln w="1270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048934" y="4458542"/>
            <a:ext cx="2152696" cy="132629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ВТОРИЧНЫЕ РЕСУРСЫ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(ВМР И ВЭР)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4359709" y="4841888"/>
            <a:ext cx="524790" cy="601361"/>
          </a:xfrm>
          <a:prstGeom prst="line">
            <a:avLst/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96082" y="5007110"/>
            <a:ext cx="452044" cy="0"/>
          </a:xfrm>
          <a:prstGeom prst="line">
            <a:avLst/>
          </a:prstGeom>
          <a:ln w="1270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02806" y="5237769"/>
            <a:ext cx="452044" cy="0"/>
          </a:xfrm>
          <a:prstGeom prst="line">
            <a:avLst/>
          </a:prstGeom>
          <a:ln w="1270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034356" y="4458542"/>
            <a:ext cx="1984496" cy="132629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ОТХОДЫ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4187533" y="3871656"/>
            <a:ext cx="966788" cy="130175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12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гноз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П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40708</TotalTime>
  <Words>1301</Words>
  <Application>Microsoft Office PowerPoint</Application>
  <PresentationFormat>Экран (4:3)</PresentationFormat>
  <Paragraphs>395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Andalus</vt:lpstr>
      <vt:lpstr>Arial</vt:lpstr>
      <vt:lpstr>Arial Narrow</vt:lpstr>
      <vt:lpstr>Calibri</vt:lpstr>
      <vt:lpstr>Calibri Light</vt:lpstr>
      <vt:lpstr>Roboto Condensed</vt:lpstr>
      <vt:lpstr>Roboto Condensed Light</vt:lpstr>
      <vt:lpstr>Times New Roman</vt:lpstr>
      <vt:lpstr>Прогнозы</vt:lpstr>
      <vt:lpstr>Презентация3</vt:lpstr>
      <vt:lpstr>МПТ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Куприн Роман Григорьевич</cp:lastModifiedBy>
  <cp:revision>2521</cp:revision>
  <cp:lastPrinted>2017-05-11T08:11:04Z</cp:lastPrinted>
  <dcterms:created xsi:type="dcterms:W3CDTF">2012-07-30T07:53:26Z</dcterms:created>
  <dcterms:modified xsi:type="dcterms:W3CDTF">2017-06-01T11:30:55Z</dcterms:modified>
</cp:coreProperties>
</file>