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0" r:id="rId2"/>
  </p:sldMasterIdLst>
  <p:notesMasterIdLst>
    <p:notesMasterId r:id="rId14"/>
  </p:notesMasterIdLst>
  <p:sldIdLst>
    <p:sldId id="279" r:id="rId3"/>
    <p:sldId id="281" r:id="rId4"/>
    <p:sldId id="294" r:id="rId5"/>
    <p:sldId id="289" r:id="rId6"/>
    <p:sldId id="291" r:id="rId7"/>
    <p:sldId id="292" r:id="rId8"/>
    <p:sldId id="293" r:id="rId9"/>
    <p:sldId id="295" r:id="rId10"/>
    <p:sldId id="282" r:id="rId11"/>
    <p:sldId id="285" r:id="rId12"/>
    <p:sldId id="288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ершман Александр Борисович" initials="КАБ" lastIdx="0" clrIdx="0">
    <p:extLst>
      <p:ext uri="{19B8F6BF-5375-455C-9EA6-DF929625EA0E}">
        <p15:presenceInfo xmlns:p15="http://schemas.microsoft.com/office/powerpoint/2012/main" userId="S-1-5-21-3616840952-3700109969-2679275319-346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F00"/>
    <a:srgbClr val="F25600"/>
    <a:srgbClr val="548235"/>
    <a:srgbClr val="C00000"/>
    <a:srgbClr val="198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734B9-FC74-436D-B54C-5BE0ED8631FD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3C0-8B48-4AB5-9B22-BF754581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7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5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5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oleObject" Target="../embeddings/oleObject2.bin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2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2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99" y="373063"/>
            <a:ext cx="9931797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41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99" y="398464"/>
            <a:ext cx="9930078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83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 bwMode="auto">
          <a:xfrm>
            <a:off x="285750" y="717550"/>
            <a:ext cx="8312150" cy="1588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7" y="101600"/>
            <a:ext cx="962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E874-69DA-424C-A252-4E6912BF68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52973"/>
      </p:ext>
    </p:extLst>
  </p:cSld>
  <p:clrMapOvr>
    <a:masterClrMapping/>
  </p:clrMapOvr>
  <p:transition spd="med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 bwMode="auto">
          <a:xfrm>
            <a:off x="285750" y="717550"/>
            <a:ext cx="8312150" cy="1588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7" y="101600"/>
            <a:ext cx="962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E874-69DA-424C-A252-4E6912BF68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94659"/>
      </p:ext>
    </p:extLst>
  </p:cSld>
  <p:clrMapOvr>
    <a:masterClrMapping/>
  </p:clrMapOvr>
  <p:transition spd="med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think-cell Slide" r:id="rId11" imgW="270" imgH="270" progId="">
                  <p:embed/>
                </p:oleObj>
              </mc:Choice>
              <mc:Fallback>
                <p:oleObj name="think-cell Slide" r:id="rId11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7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4337" y="947962"/>
            <a:ext cx="4273682" cy="477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 userDrawn="1">
            <p:custDataLst>
              <p:tags r:id="rId4"/>
            </p:custDataLst>
          </p:nvPr>
        </p:nvSpPr>
        <p:spPr>
          <a:xfrm>
            <a:off x="2711385" y="4706590"/>
            <a:ext cx="7000280" cy="14077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7" name="Текст 35"/>
          <p:cNvSpPr>
            <a:spLocks noGrp="1"/>
          </p:cNvSpPr>
          <p:nvPr userDrawn="1">
            <p:ph type="body" sz="quarter" idx="11" hasCustomPrompt="1"/>
            <p:custDataLst>
              <p:tags r:id="rId5"/>
            </p:custDataLst>
          </p:nvPr>
        </p:nvSpPr>
        <p:spPr>
          <a:xfrm>
            <a:off x="2768759" y="1484785"/>
            <a:ext cx="6708745" cy="7103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3200" b="1" baseline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8" name="Текст 35"/>
          <p:cNvSpPr>
            <a:spLocks noGrp="1"/>
          </p:cNvSpPr>
          <p:nvPr userDrawn="1">
            <p:ph type="body" sz="quarter" idx="13" hasCustomPrompt="1"/>
            <p:custDataLst>
              <p:tags r:id="rId6"/>
            </p:custDataLst>
          </p:nvPr>
        </p:nvSpPr>
        <p:spPr>
          <a:xfrm>
            <a:off x="3683184" y="5409363"/>
            <a:ext cx="4836054" cy="36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Дата и Место</a:t>
            </a:r>
          </a:p>
        </p:txBody>
      </p:sp>
      <p:sp>
        <p:nvSpPr>
          <p:cNvPr id="19" name="Текст 35"/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3683184" y="4874934"/>
            <a:ext cx="4836054" cy="50442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180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Имя Фамилия</a:t>
            </a:r>
          </a:p>
        </p:txBody>
      </p:sp>
      <p:pic>
        <p:nvPicPr>
          <p:cNvPr id="16391" name="Picture 7" descr="http://toplogos.ru/images/logo-bank-rossiyskiy-kapital.jpg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6708" y="4860424"/>
            <a:ext cx="2786304" cy="110012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>
            <p:custDataLst>
              <p:tags r:id="rId9"/>
            </p:custDataLst>
          </p:nvPr>
        </p:nvSpPr>
        <p:spPr>
          <a:xfrm>
            <a:off x="194338" y="177484"/>
            <a:ext cx="9517327" cy="6503032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1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94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92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36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93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00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02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60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76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3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28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99" y="373063"/>
            <a:ext cx="9931797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779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99" y="398464"/>
            <a:ext cx="9930078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15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7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 bwMode="auto">
          <a:xfrm>
            <a:off x="285750" y="717550"/>
            <a:ext cx="8312150" cy="1588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7" y="101600"/>
            <a:ext cx="962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E874-69DA-424C-A252-4E6912BF68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33491"/>
      </p:ext>
    </p:extLst>
  </p:cSld>
  <p:clrMapOvr>
    <a:masterClrMapping/>
  </p:clrMapOvr>
  <p:transition spd="med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 bwMode="auto">
          <a:xfrm>
            <a:off x="285750" y="717550"/>
            <a:ext cx="8312150" cy="1588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7" y="101600"/>
            <a:ext cx="962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E874-69DA-424C-A252-4E6912BF68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75653"/>
      </p:ext>
    </p:extLst>
  </p:cSld>
  <p:clrMapOvr>
    <a:masterClrMapping/>
  </p:clrMapOvr>
  <p:transition spd="med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think-cell Slide" r:id="rId11" imgW="270" imgH="270" progId="">
                  <p:embed/>
                </p:oleObj>
              </mc:Choice>
              <mc:Fallback>
                <p:oleObj name="think-cell Slide" r:id="rId11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7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4337" y="947962"/>
            <a:ext cx="4273682" cy="477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 userDrawn="1">
            <p:custDataLst>
              <p:tags r:id="rId4"/>
            </p:custDataLst>
          </p:nvPr>
        </p:nvSpPr>
        <p:spPr>
          <a:xfrm>
            <a:off x="2711385" y="4706590"/>
            <a:ext cx="7000280" cy="14077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7" name="Текст 35"/>
          <p:cNvSpPr>
            <a:spLocks noGrp="1"/>
          </p:cNvSpPr>
          <p:nvPr userDrawn="1">
            <p:ph type="body" sz="quarter" idx="11" hasCustomPrompt="1"/>
            <p:custDataLst>
              <p:tags r:id="rId5"/>
            </p:custDataLst>
          </p:nvPr>
        </p:nvSpPr>
        <p:spPr>
          <a:xfrm>
            <a:off x="2768759" y="1484785"/>
            <a:ext cx="6708745" cy="7103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3200" b="1" baseline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8" name="Текст 35"/>
          <p:cNvSpPr>
            <a:spLocks noGrp="1"/>
          </p:cNvSpPr>
          <p:nvPr userDrawn="1">
            <p:ph type="body" sz="quarter" idx="13" hasCustomPrompt="1"/>
            <p:custDataLst>
              <p:tags r:id="rId6"/>
            </p:custDataLst>
          </p:nvPr>
        </p:nvSpPr>
        <p:spPr>
          <a:xfrm>
            <a:off x="3683184" y="5409363"/>
            <a:ext cx="4836054" cy="36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Дата и Место</a:t>
            </a:r>
          </a:p>
        </p:txBody>
      </p:sp>
      <p:sp>
        <p:nvSpPr>
          <p:cNvPr id="19" name="Текст 35"/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3683184" y="4874934"/>
            <a:ext cx="4836054" cy="50442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180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Имя Фамилия</a:t>
            </a:r>
          </a:p>
        </p:txBody>
      </p:sp>
      <p:pic>
        <p:nvPicPr>
          <p:cNvPr id="16391" name="Picture 7" descr="http://toplogos.ru/images/logo-bank-rossiyskiy-kapital.jpg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6708" y="4860424"/>
            <a:ext cx="2786304" cy="110012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>
            <p:custDataLst>
              <p:tags r:id="rId9"/>
            </p:custDataLst>
          </p:nvPr>
        </p:nvSpPr>
        <p:spPr>
          <a:xfrm>
            <a:off x="194338" y="177484"/>
            <a:ext cx="9517327" cy="6503032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6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4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2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0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0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1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5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0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v.bratukhin@roscap.ru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81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Текст 23"/>
          <p:cNvSpPr>
            <a:spLocks noGrp="1"/>
          </p:cNvSpPr>
          <p:nvPr>
            <p:ph type="body" sz="quarter" idx="13"/>
          </p:nvPr>
        </p:nvSpPr>
        <p:spPr>
          <a:xfrm>
            <a:off x="3584849" y="5455231"/>
            <a:ext cx="5688633" cy="620930"/>
          </a:xfrm>
        </p:spPr>
        <p:txBody>
          <a:bodyPr>
            <a:no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Заместитель Руководителя Дирекции по работе с муниципальными проектами </a:t>
            </a:r>
          </a:p>
          <a:p>
            <a:r>
              <a:rPr lang="ru-RU" b="1" dirty="0" smtClean="0"/>
              <a:t>П.В. Братухин</a:t>
            </a:r>
          </a:p>
          <a:p>
            <a:endParaRPr lang="ru-RU" sz="1000" b="1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380297" y="3510826"/>
            <a:ext cx="7228495" cy="9982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45715" rIns="91429" bIns="45715" anchor="ctr"/>
          <a:lstStyle/>
          <a:p>
            <a:pPr marL="90488">
              <a:defRPr/>
            </a:pPr>
            <a:endParaRPr lang="ru-RU" sz="2800" b="1" dirty="0">
              <a:solidFill>
                <a:srgbClr val="C00000"/>
              </a:solidFill>
              <a:latin typeface="Myriad Pro" pitchFamily="34" charset="0"/>
            </a:endParaRPr>
          </a:p>
          <a:p>
            <a:pPr marL="90488">
              <a:defRPr/>
            </a:pPr>
            <a:endParaRPr lang="ru-RU" sz="28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2648745" y="1484784"/>
            <a:ext cx="6480721" cy="1008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latin typeface="Myriad Pro" pitchFamily="34" charset="0"/>
              </a:rPr>
              <a:t>Новые возможности привлечения </a:t>
            </a:r>
            <a:r>
              <a:rPr lang="ru-RU" sz="1800" dirty="0" smtClean="0">
                <a:latin typeface="Myriad Pro" pitchFamily="34" charset="0"/>
              </a:rPr>
              <a:t>инвестиций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Myriad Pro" pitchFamily="34" charset="0"/>
              </a:rPr>
              <a:t>в </a:t>
            </a:r>
            <a:r>
              <a:rPr lang="ru-RU" sz="1800" dirty="0">
                <a:latin typeface="Myriad Pro" pitchFamily="34" charset="0"/>
              </a:rPr>
              <a:t>отрасль переработки отходов</a:t>
            </a:r>
            <a:r>
              <a:rPr lang="ru-RU" sz="1800" dirty="0" smtClean="0">
                <a:latin typeface="Myriad Pro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sz="400" dirty="0" smtClean="0">
              <a:latin typeface="Myriad Pro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Myriad Pro" pitchFamily="34" charset="0"/>
              </a:rPr>
              <a:t>Реализация </a:t>
            </a:r>
            <a:r>
              <a:rPr lang="ru-RU" sz="1800" dirty="0">
                <a:latin typeface="Myriad Pro" pitchFamily="34" charset="0"/>
              </a:rPr>
              <a:t>государственно-частного </a:t>
            </a:r>
            <a:r>
              <a:rPr lang="ru-RU" sz="1800" dirty="0" smtClean="0">
                <a:latin typeface="Myriad Pro" pitchFamily="34" charset="0"/>
              </a:rPr>
              <a:t>партнерства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Myriad Pro" pitchFamily="34" charset="0"/>
              </a:rPr>
              <a:t>в </a:t>
            </a:r>
            <a:r>
              <a:rPr lang="ru-RU" sz="1800" dirty="0">
                <a:latin typeface="Myriad Pro" pitchFamily="34" charset="0"/>
              </a:rPr>
              <a:t>сфере </a:t>
            </a:r>
            <a:r>
              <a:rPr lang="ru-RU" sz="1800" dirty="0" smtClean="0">
                <a:latin typeface="Myriad Pro" pitchFamily="34" charset="0"/>
              </a:rPr>
              <a:t>ТКО.</a:t>
            </a:r>
            <a:endParaRPr lang="ru-RU" sz="400" dirty="0">
              <a:latin typeface="Myriad Pro" pitchFamily="34" charset="0"/>
            </a:endParaRPr>
          </a:p>
        </p:txBody>
      </p:sp>
      <p:sp>
        <p:nvSpPr>
          <p:cNvPr id="7" name="Текст 23"/>
          <p:cNvSpPr>
            <a:spLocks noGrp="1"/>
          </p:cNvSpPr>
          <p:nvPr>
            <p:ph type="body" sz="quarter" idx="13"/>
          </p:nvPr>
        </p:nvSpPr>
        <p:spPr>
          <a:xfrm>
            <a:off x="3581384" y="4859483"/>
            <a:ext cx="5688633" cy="620930"/>
          </a:xfrm>
        </p:spPr>
        <p:txBody>
          <a:bodyPr>
            <a:noAutofit/>
          </a:bodyPr>
          <a:lstStyle/>
          <a:p>
            <a:r>
              <a:rPr lang="en-US" b="1" dirty="0" smtClean="0"/>
              <a:t>I </a:t>
            </a:r>
            <a:r>
              <a:rPr lang="ru-RU" b="1" dirty="0" smtClean="0"/>
              <a:t>Всероссийский съезд операторов и специалистов в сфере обращения с отходами.</a:t>
            </a:r>
          </a:p>
          <a:p>
            <a:r>
              <a:rPr lang="ru-RU" b="1" dirty="0" smtClean="0"/>
              <a:t>6-7 июня 2017 года</a:t>
            </a:r>
          </a:p>
          <a:p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0223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51520" y="144438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Ключевые вопросы при рассмотрении Банком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возможности финансирования проекта утилизации ТКО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372" y="1262010"/>
            <a:ext cx="8712968" cy="7311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Включение предприятия в утвержденную в установленном порядке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территориальную Схему обращения с отходами</a:t>
            </a:r>
          </a:p>
        </p:txBody>
      </p:sp>
      <p:sp>
        <p:nvSpPr>
          <p:cNvPr id="8" name="Овал 7"/>
          <p:cNvSpPr/>
          <p:nvPr/>
        </p:nvSpPr>
        <p:spPr>
          <a:xfrm>
            <a:off x="557372" y="1262011"/>
            <a:ext cx="360040" cy="360040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400" dirty="0"/>
              <a:t> 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257" y="2116156"/>
            <a:ext cx="8712968" cy="7311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Подтверждение годовых объемов выручки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(параметры концессионного соглашения, установленные долгосрочные тарифы)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649" y="2116156"/>
            <a:ext cx="360040" cy="360040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400" dirty="0"/>
              <a:t> 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187" y="2991569"/>
            <a:ext cx="8712968" cy="7311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случае реализации вторичного сырья: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информация о показателях переработки (фракционный состав, глубина переработки, выход вторсырья)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подтверждение стоимости и объемов продажи отсортированного вторсырья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3187" y="2991570"/>
            <a:ext cx="360040" cy="360040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400" dirty="0"/>
              <a:t> 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113" y="3860945"/>
            <a:ext cx="8712968" cy="7311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Обоснование стоимости строительства объектов (полигона, мусоросортировочного комплекса)</a:t>
            </a:r>
          </a:p>
        </p:txBody>
      </p:sp>
      <p:sp>
        <p:nvSpPr>
          <p:cNvPr id="15" name="Овал 14"/>
          <p:cNvSpPr/>
          <p:nvPr/>
        </p:nvSpPr>
        <p:spPr>
          <a:xfrm>
            <a:off x="550113" y="3860946"/>
            <a:ext cx="360040" cy="360040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400" dirty="0"/>
              <a:t> 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3187" y="4735839"/>
            <a:ext cx="8712968" cy="7311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Наличие в регионе необходимой нормативно-правовой базы, соответствующей требованиям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Закона «Об отходах производства и потребления»</a:t>
            </a:r>
          </a:p>
        </p:txBody>
      </p:sp>
      <p:sp>
        <p:nvSpPr>
          <p:cNvPr id="17" name="Овал 16"/>
          <p:cNvSpPr/>
          <p:nvPr/>
        </p:nvSpPr>
        <p:spPr>
          <a:xfrm>
            <a:off x="536257" y="4730324"/>
            <a:ext cx="360040" cy="360040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400" dirty="0"/>
              <a:t> </a:t>
            </a:r>
            <a:endParaRPr lang="ru-RU" sz="1400" dirty="0"/>
          </a:p>
        </p:txBody>
      </p:sp>
      <p:sp>
        <p:nvSpPr>
          <p:cNvPr id="18" name="Пятиугольник 17"/>
          <p:cNvSpPr/>
          <p:nvPr>
            <p:custDataLst>
              <p:tags r:id="rId1"/>
            </p:custDataLst>
          </p:nvPr>
        </p:nvSpPr>
        <p:spPr>
          <a:xfrm rot="5400000">
            <a:off x="4729597" y="4267128"/>
            <a:ext cx="233363" cy="3113088"/>
          </a:xfrm>
          <a:prstGeom prst="homePlate">
            <a:avLst>
              <a:gd name="adj" fmla="val 97914"/>
            </a:avLst>
          </a:prstGeom>
          <a:solidFill>
            <a:srgbClr val="EE7F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ru-RU" sz="1300" b="1" kern="0" dirty="0">
              <a:solidFill>
                <a:sysClr val="window" lastClr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62199" y="6073824"/>
            <a:ext cx="4953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50" b="1" dirty="0" smtClean="0">
                <a:latin typeface="Arial" pitchFamily="34" charset="0"/>
                <a:cs typeface="Arial" pitchFamily="34" charset="0"/>
              </a:rPr>
              <a:t>Финансовая модель проекта</a:t>
            </a:r>
          </a:p>
          <a:p>
            <a:pPr lvl="0" algn="ctr"/>
            <a:r>
              <a:rPr lang="ru-RU" sz="1250" dirty="0" smtClean="0">
                <a:latin typeface="Arial" pitchFamily="34" charset="0"/>
                <a:cs typeface="Arial" pitchFamily="34" charset="0"/>
              </a:rPr>
              <a:t>(подтвержденная документами по указанным вопросам)</a:t>
            </a:r>
            <a:endParaRPr lang="ru-RU" sz="12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406054" y="6381328"/>
            <a:ext cx="21336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6586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38200" y="2204864"/>
            <a:ext cx="822960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ru-RU" sz="1400" b="1" dirty="0">
              <a:solidFill>
                <a:srgbClr val="C00000"/>
              </a:solidFill>
              <a:latin typeface="Myriad Pro" pitchFamily="34" charset="0"/>
            </a:endParaRPr>
          </a:p>
          <a:p>
            <a:pPr marL="90488" indent="0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1400" b="1" dirty="0">
                <a:solidFill>
                  <a:srgbClr val="C00000"/>
                </a:solidFill>
                <a:latin typeface="Myriad Pro" pitchFamily="34" charset="0"/>
              </a:rPr>
              <a:t>Заместитель Руководителя </a:t>
            </a:r>
          </a:p>
          <a:p>
            <a:pPr marL="90488" indent="0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1400" b="1" dirty="0">
                <a:solidFill>
                  <a:srgbClr val="C00000"/>
                </a:solidFill>
                <a:latin typeface="Myriad Pro" pitchFamily="34" charset="0"/>
              </a:rPr>
              <a:t>Дирекции по работе с муниципальными проектами</a:t>
            </a:r>
          </a:p>
          <a:p>
            <a:pPr marL="90488" indent="0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1400" b="1" dirty="0">
                <a:solidFill>
                  <a:srgbClr val="C00000"/>
                </a:solidFill>
                <a:latin typeface="Myriad Pro" pitchFamily="34" charset="0"/>
              </a:rPr>
              <a:t>АКБ «Российский Капитал» (ПАО)</a:t>
            </a:r>
          </a:p>
          <a:p>
            <a:pPr marL="90488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ru-RU" sz="400" b="1" dirty="0">
              <a:solidFill>
                <a:srgbClr val="C00000"/>
              </a:solidFill>
              <a:latin typeface="Myriad Pro" pitchFamily="34" charset="0"/>
            </a:endParaRPr>
          </a:p>
          <a:p>
            <a:pPr marL="90488" indent="0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1400" b="1" dirty="0">
                <a:solidFill>
                  <a:srgbClr val="C00000"/>
                </a:solidFill>
                <a:latin typeface="Myriad Pro" pitchFamily="34" charset="0"/>
              </a:rPr>
              <a:t>Павел Владимирович Братухин</a:t>
            </a:r>
          </a:p>
          <a:p>
            <a:pPr marL="90488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ru-RU" sz="1400" b="1" dirty="0">
              <a:solidFill>
                <a:srgbClr val="C00000"/>
              </a:solidFill>
              <a:latin typeface="Myriad Pro" pitchFamily="34" charset="0"/>
            </a:endParaRPr>
          </a:p>
          <a:p>
            <a:pPr marL="90488" indent="0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1400" b="1" dirty="0">
                <a:solidFill>
                  <a:srgbClr val="C00000"/>
                </a:solidFill>
                <a:latin typeface="Myriad Pro" pitchFamily="34" charset="0"/>
              </a:rPr>
              <a:t>E-mail: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pv.bratukhin@roscap.ru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450"/>
              </a:spcAft>
              <a:buNone/>
            </a:pP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450"/>
              </a:spcAft>
              <a:buNone/>
            </a:pPr>
            <a:endParaRPr lang="en-US" sz="15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406054" y="6381328"/>
            <a:ext cx="21336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6836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8054" y="188640"/>
            <a:ext cx="7741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Общее положение в сфере переработки отходов в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520" y="1196752"/>
            <a:ext cx="1943894" cy="2736304"/>
          </a:xfrm>
          <a:prstGeom prst="rect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defTabSz="8874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(по данным Росприроднадзора)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0753" y="1196752"/>
            <a:ext cx="6552753" cy="273630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C00000"/>
            </a:solidFill>
            <a:prstDash val="dash"/>
          </a:ln>
          <a:effectLst/>
        </p:spPr>
        <p:txBody>
          <a:bodyPr anchor="ctr"/>
          <a:lstStyle/>
          <a:p>
            <a:pPr algn="ctr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1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Ежегодно в РФ образуется </a:t>
            </a:r>
            <a:r>
              <a:rPr lang="en-US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60-70 млн.тонн 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твердых коммунальных отходов (ТКО). </a:t>
            </a:r>
          </a:p>
          <a:p>
            <a:pPr algn="ctr">
              <a:buClr>
                <a:srgbClr val="C10024"/>
              </a:buClr>
              <a:buFont typeface="Wingdings" pitchFamily="2" charset="2"/>
              <a:buChar char="ü"/>
              <a:defRPr/>
            </a:pPr>
            <a:endParaRPr lang="ru-RU" sz="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Утилизируется </a:t>
            </a:r>
            <a:r>
              <a:rPr lang="en-US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4-5% объема 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ТКО</a:t>
            </a:r>
          </a:p>
          <a:p>
            <a:pPr algn="ctr">
              <a:buClr>
                <a:srgbClr val="C10024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(остальное размещается на полигонах, свалках, в т.ч. несанкционированных).</a:t>
            </a:r>
          </a:p>
          <a:p>
            <a:pPr algn="ctr">
              <a:buClr>
                <a:srgbClr val="C10024"/>
              </a:buClr>
              <a:defRPr/>
            </a:pPr>
            <a:endParaRPr lang="ru-RU" sz="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всю страну насчитывается не более 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комплексов по переработке ТКО,</a:t>
            </a:r>
          </a:p>
          <a:p>
            <a:pPr algn="ctr">
              <a:buClr>
                <a:srgbClr val="C10024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комплексов по сортировке и всего 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мусоросжигательных заводов.</a:t>
            </a:r>
          </a:p>
          <a:p>
            <a:pPr algn="ctr">
              <a:buClr>
                <a:srgbClr val="C10024"/>
              </a:buClr>
              <a:defRPr/>
            </a:pPr>
            <a:endParaRPr lang="ru-RU" sz="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специально обустроенных полигонов для ТБО в стране </a:t>
            </a:r>
            <a:r>
              <a:rPr lang="en-US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1500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что в несколько раз меньше санкционированных свалок (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более 7000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и несопоставимо с количеством несанкционированных свалок (по оценке – 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около 18 тысяч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ctr">
              <a:buClr>
                <a:srgbClr val="4F81BD">
                  <a:lumMod val="60000"/>
                  <a:lumOff val="40000"/>
                </a:srgbClr>
              </a:buClr>
              <a:buFont typeface="Wingdings" pitchFamily="2" charset="2"/>
              <a:buChar char="ü"/>
              <a:defRPr/>
            </a:pPr>
            <a:endParaRPr lang="ru-RU" sz="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Проблема эффективной утилизации ТКО является актуальной для субъектов РФ. 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Большинство полигонов в регионах устарели, в основном исчерпали свой ресурс        и эксплуатируются с нарушением законодательных норм.</a:t>
            </a:r>
          </a:p>
        </p:txBody>
      </p:sp>
      <p:sp>
        <p:nvSpPr>
          <p:cNvPr id="6" name="Пятиугольник 5"/>
          <p:cNvSpPr/>
          <p:nvPr>
            <p:custDataLst>
              <p:tags r:id="rId1"/>
            </p:custDataLst>
          </p:nvPr>
        </p:nvSpPr>
        <p:spPr>
          <a:xfrm rot="5400000">
            <a:off x="4791943" y="2781226"/>
            <a:ext cx="233363" cy="3113088"/>
          </a:xfrm>
          <a:prstGeom prst="homePlate">
            <a:avLst>
              <a:gd name="adj" fmla="val 97914"/>
            </a:avLst>
          </a:prstGeom>
          <a:solidFill>
            <a:srgbClr val="EE7F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ru-RU" sz="1300" b="1" kern="0" dirty="0">
              <a:solidFill>
                <a:sysClr val="window" lastClr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48544" y="4769486"/>
            <a:ext cx="8208912" cy="792088"/>
          </a:xfrm>
          <a:prstGeom prst="rect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defTabSz="887413">
              <a:spcBef>
                <a:spcPct val="0"/>
              </a:spcBef>
              <a:defRPr/>
            </a:pPr>
            <a:r>
              <a:rPr lang="ru-RU" sz="12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Проекты утилизации ТКО являются одними из наиболее сложных в рамках ЖКХ,</a:t>
            </a:r>
          </a:p>
          <a:p>
            <a:pPr algn="ctr" defTabSz="887413">
              <a:spcBef>
                <a:spcPct val="0"/>
              </a:spcBef>
              <a:defRPr/>
            </a:pPr>
            <a:r>
              <a:rPr lang="ru-RU" sz="12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т.к. предполагают длительные сроки окупаемости и необходимость создания новых предприятий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528" y="5849606"/>
            <a:ext cx="8568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Существенно улучшить возможности реализации проектов утилизации ТКО</a:t>
            </a:r>
          </a:p>
          <a:p>
            <a:pPr algn="ctr"/>
            <a:r>
              <a:rPr lang="ru-RU" sz="12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позволили принятые поправки в закон «Об отходах производства и потребления»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406054" y="6381328"/>
            <a:ext cx="21336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4D6AA22-D996-419F-B98C-9EA993B952BD}" type="slidenum">
              <a:rPr lang="ru-RU" sz="8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</a:t>
            </a:fld>
            <a:endParaRPr lang="ru-RU" sz="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7517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757731" y="5674912"/>
            <a:ext cx="4301155" cy="5734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 smtClean="0">
                <a:solidFill>
                  <a:srgbClr val="C00000"/>
                </a:solidFill>
              </a:rPr>
              <a:t>Основные различия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406054" y="6381328"/>
            <a:ext cx="21336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054" y="126294"/>
            <a:ext cx="7741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Система обращения ТКО и место в ней банка: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о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сновные участники и банковские продукты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  <a:latin typeface="Myriad Pro" pitchFamily="34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067792" y="1132605"/>
            <a:ext cx="1939636" cy="1728359"/>
          </a:xfrm>
          <a:prstGeom prst="hexagon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Региональный оператор</a:t>
            </a: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endParaRPr lang="ru-RU" sz="10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Ведение р/с</a:t>
            </a: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endParaRPr lang="ru-RU" sz="4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Предоставление банковских гарантий</a:t>
            </a: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endParaRPr lang="ru-RU" sz="4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Сбор платежей</a:t>
            </a:r>
            <a:endParaRPr lang="ru-RU" sz="1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5787738" y="1132605"/>
            <a:ext cx="1939636" cy="1728359"/>
          </a:xfrm>
          <a:prstGeom prst="hexagon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региона</a:t>
            </a: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endParaRPr lang="ru-RU" sz="400" b="1" kern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Финансирование приобретения        </a:t>
            </a:r>
            <a:r>
              <a:rPr lang="en-US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-решения </a:t>
            </a:r>
            <a:r>
              <a:rPr lang="ru-RU" sz="1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контроля деятельности </a:t>
            </a: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всех участников системы</a:t>
            </a:r>
            <a:endParaRPr lang="ru-RU" sz="1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07819" y="2656604"/>
            <a:ext cx="1939636" cy="1728359"/>
          </a:xfrm>
          <a:prstGeom prst="hexagon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Население</a:t>
            </a: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endParaRPr lang="ru-RU" sz="1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Осуществление </a:t>
            </a: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платежей за ЖКУ</a:t>
            </a:r>
            <a:endParaRPr lang="ru-RU" sz="1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927765" y="2656604"/>
            <a:ext cx="1939636" cy="1728359"/>
          </a:xfrm>
          <a:prstGeom prst="hexagon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Перевозчики</a:t>
            </a: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endParaRPr lang="ru-RU" sz="10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Лизинг </a:t>
            </a: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автотранспорта</a:t>
            </a: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endParaRPr lang="ru-RU" sz="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Финансирование</a:t>
            </a: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endParaRPr lang="ru-RU" sz="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Расчеты</a:t>
            </a:r>
            <a:endParaRPr lang="ru-RU" sz="1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7647711" y="2656604"/>
            <a:ext cx="1939636" cy="1728359"/>
          </a:xfrm>
          <a:prstGeom prst="hexagon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Полигоны</a:t>
            </a: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endParaRPr lang="ru-RU" sz="10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Лизинг </a:t>
            </a: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оборудования</a:t>
            </a: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endParaRPr lang="ru-RU" sz="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Финансирование </a:t>
            </a:r>
            <a:endParaRPr lang="ru-RU" sz="10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endParaRPr lang="ru-RU" sz="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Расчеты</a:t>
            </a:r>
            <a:endParaRPr lang="ru-RU" sz="1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983181" y="1170705"/>
            <a:ext cx="1859973" cy="1620982"/>
          </a:xfrm>
          <a:prstGeom prst="hexagon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algn="ctr" defTabSz="88741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БАНК</a:t>
            </a:r>
            <a:endParaRPr lang="ru-RU" sz="16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692" y="987137"/>
            <a:ext cx="9580418" cy="3527457"/>
          </a:xfrm>
          <a:prstGeom prst="rect">
            <a:avLst/>
          </a:prstGeom>
          <a:noFill/>
          <a:ln w="158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3972" y="5224639"/>
            <a:ext cx="4301155" cy="5734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 smtClean="0">
                <a:solidFill>
                  <a:schemeClr val="tx1"/>
                </a:solidFill>
              </a:rPr>
              <a:t>Финансирование концессионных соглашений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9654" y="5224639"/>
            <a:ext cx="4301155" cy="5734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 smtClean="0">
                <a:solidFill>
                  <a:schemeClr val="tx1"/>
                </a:solidFill>
              </a:rPr>
              <a:t>Финансирование инвестиционной программы</a:t>
            </a:r>
            <a:endParaRPr lang="ru-RU" b="0" dirty="0" smtClean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504550" y="4966858"/>
            <a:ext cx="2410350" cy="32012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25291" y="4966858"/>
            <a:ext cx="2514941" cy="32012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61196" y="4514594"/>
            <a:ext cx="4301155" cy="5734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 smtClean="0">
                <a:solidFill>
                  <a:srgbClr val="C00000"/>
                </a:solidFill>
              </a:rPr>
              <a:t>Формы банковского финансирования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0898" y="6156361"/>
            <a:ext cx="4301155" cy="5734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 smtClean="0">
                <a:solidFill>
                  <a:schemeClr val="tx1"/>
                </a:solidFill>
              </a:rPr>
              <a:t>Обеспечение требуется на период</a:t>
            </a: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chemeClr val="tx1"/>
                </a:solidFill>
              </a:rPr>
              <a:t>ф</a:t>
            </a:r>
            <a:r>
              <a:rPr lang="ru-RU" dirty="0" smtClean="0">
                <a:solidFill>
                  <a:schemeClr val="tx1"/>
                </a:solidFill>
              </a:rPr>
              <a:t>инансирования инвестиционной фазы проекта</a:t>
            </a:r>
          </a:p>
          <a:p>
            <a:pPr>
              <a:spcAft>
                <a:spcPts val="300"/>
              </a:spcAft>
            </a:pPr>
            <a:r>
              <a:rPr lang="ru-RU" dirty="0" smtClean="0">
                <a:solidFill>
                  <a:schemeClr val="tx1"/>
                </a:solidFill>
              </a:rPr>
              <a:t>(далее – залог прав по концессионному соглашению</a:t>
            </a:r>
            <a:r>
              <a:rPr lang="ru-RU" dirty="0">
                <a:solidFill>
                  <a:schemeClr val="tx1"/>
                </a:solidFill>
              </a:rPr>
              <a:t>)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6580" y="6156361"/>
            <a:ext cx="4301155" cy="5734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 smtClean="0">
                <a:solidFill>
                  <a:schemeClr val="tx1"/>
                </a:solidFill>
              </a:rPr>
              <a:t>Обеспечение требуется</a:t>
            </a:r>
          </a:p>
          <a:p>
            <a:pPr>
              <a:spcAft>
                <a:spcPts val="300"/>
              </a:spcAft>
            </a:pPr>
            <a:r>
              <a:rPr lang="ru-RU" dirty="0" smtClean="0">
                <a:solidFill>
                  <a:schemeClr val="tx1"/>
                </a:solidFill>
              </a:rPr>
              <a:t>на весь срок финансирования проекта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1033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8054" y="188640"/>
            <a:ext cx="7741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Что такое «банковский продукт» с точки зрения Банка?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  <a:latin typeface="Myriad 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40887"/>
            <a:ext cx="9380853" cy="195169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C00000"/>
            </a:solidFill>
            <a:prstDash val="dash"/>
          </a:ln>
          <a:effectLst/>
        </p:spPr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соответствии с </a:t>
            </a:r>
            <a:r>
              <a:rPr lang="ru-RU" sz="1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ПП 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РФ №881 от 5.09.2016г. («О проведении уполномоченными органами исполнительной власти субъектов РФ конкурсного отбора </a:t>
            </a:r>
            <a:r>
              <a:rPr lang="ru-RU" sz="1200" b="1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рег.операторов</a:t>
            </a:r>
            <a:r>
              <a:rPr lang="ru-RU" sz="1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обращению с твердыми коммунальными отходами</a:t>
            </a:r>
            <a:r>
              <a:rPr lang="ru-RU" sz="1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»):</a:t>
            </a:r>
          </a:p>
          <a:p>
            <a:pPr>
              <a:buClr>
                <a:srgbClr val="C00000"/>
              </a:buClr>
              <a:defRPr/>
            </a:pPr>
            <a:endParaRPr lang="ru-RU" sz="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16. Способом обеспечения исполнения победителем конкурсного отбора или единственным участником конкурсного отбора обязательств по соглашению является 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предоставление безотзывной банковской гарантии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предоставляемой на каждый год срока действия соглашения со дня его вступления в силу. Размер обеспечения исполнения победителем конкурсного отбора или единственным участником конкурсного отбора обязательств по соглашению не может составлять менее </a:t>
            </a:r>
            <a:r>
              <a:rPr lang="ru-RU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процентов максимально допустимой выручки регионального оператора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определяемой как произведение максимально допустимой стоимости услуги регионального оператора и количества (объема) твердых коммунальных отходов, образующихся в зоне деятельности регионального оператора и установленных в документации об отборе, в течение соответствующего года</a:t>
            </a: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746" y="3324615"/>
            <a:ext cx="856895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точки зрения Банка нет существенной разницы в рисках по кредиту и гарантии</a:t>
            </a:r>
            <a:endParaRPr lang="ru-RU" sz="12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>
            <p:custDataLst>
              <p:tags r:id="rId1"/>
            </p:custDataLst>
          </p:nvPr>
        </p:nvSpPr>
        <p:spPr>
          <a:xfrm rot="5400000">
            <a:off x="4843898" y="2334413"/>
            <a:ext cx="233363" cy="3113088"/>
          </a:xfrm>
          <a:prstGeom prst="homePlate">
            <a:avLst>
              <a:gd name="adj" fmla="val 97914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ru-RU" sz="1300" b="1" kern="0" dirty="0">
              <a:solidFill>
                <a:sysClr val="window" lastClr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281" y="4162817"/>
            <a:ext cx="856895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Банк проводит анализ контрагента на базе одинаковых требований и процедур</a:t>
            </a:r>
            <a:endParaRPr lang="ru-RU" sz="12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48544" y="4831832"/>
            <a:ext cx="8208912" cy="792088"/>
          </a:xfrm>
          <a:prstGeom prst="rect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defTabSz="887413">
              <a:spcBef>
                <a:spcPct val="0"/>
              </a:spcBef>
              <a:defRPr/>
            </a:pPr>
            <a:r>
              <a:rPr lang="ru-RU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Банковский продукт включает общие требования к контрагенту и проекту,</a:t>
            </a:r>
          </a:p>
          <a:p>
            <a:pPr algn="ctr" defTabSz="887413">
              <a:spcBef>
                <a:spcPct val="0"/>
              </a:spcBef>
              <a:defRPr/>
            </a:pPr>
            <a:r>
              <a:rPr lang="ru-RU" sz="12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орядок их анализа и стандартные условия, на которых Банк проводит данные сделки</a:t>
            </a:r>
            <a:endParaRPr lang="ru-RU" sz="1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928348"/>
            <a:ext cx="938085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Банк «Российский Капитал» разработал стандартный продукт</a:t>
            </a:r>
          </a:p>
          <a:p>
            <a:pPr lvl="0" algn="ctr"/>
            <a:r>
              <a:rPr lang="ru-RU" sz="12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«Банковская гарантия исполнения обязательств для Региональных операторов</a:t>
            </a:r>
          </a:p>
          <a:p>
            <a:pPr lvl="0" algn="ctr"/>
            <a:r>
              <a:rPr lang="ru-RU" sz="12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обращения с твердыми коммунальными отходами (ТКО)»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8395855" y="6047508"/>
            <a:ext cx="661601" cy="435953"/>
          </a:xfrm>
          <a:prstGeom prst="rightArrow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defTabSz="887413">
              <a:spcBef>
                <a:spcPct val="0"/>
              </a:spcBef>
            </a:pPr>
            <a:endParaRPr lang="ru-RU" sz="1200" b="1" ker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406054" y="6381328"/>
            <a:ext cx="21336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6307588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8054" y="188640"/>
            <a:ext cx="7741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Гарантия для Региональных операторов обращения с ТКО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(I)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 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  <a:latin typeface="Myriad 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1084103"/>
            <a:ext cx="2016224" cy="2457461"/>
          </a:xfrm>
          <a:prstGeom prst="rect">
            <a:avLst/>
          </a:prstGeom>
          <a:solidFill>
            <a:srgbClr val="EE7F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ysClr val="window" lastClr="FFFFFF"/>
                </a:solidFill>
                <a:latin typeface="Arial"/>
              </a:rPr>
              <a:t>Общие условия</a:t>
            </a:r>
            <a:endParaRPr lang="ru-RU" sz="1200" b="1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339751" y="1084102"/>
            <a:ext cx="7386139" cy="2457466"/>
          </a:xfrm>
          <a:prstGeom prst="rect">
            <a:avLst/>
          </a:prstGeom>
          <a:solidFill>
            <a:srgbClr val="ECE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45715" rIns="91429" bIns="45715" anchor="ctr"/>
          <a:lstStyle/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Безотзывная банковская гарантия,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выдаваемая в обеспечение исполнения клиентом Банка – победителем конкурсного отбора или единственным участником конкурсного отбора регионального оператора по ТКО (далее – Принципалом) обязательств по Соглашению об организации деятельности по обращению с ТКО (далее - Соглашение), заключенным между органом исполнительной власти субъекта РФ и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Принципалом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Принципал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юридическое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лицо, зарегистрированное на территории РФ, получившее статус Регионального оператора по итогам конкурсного отбора региональных операторов по обращению с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ТКО,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проведенным уполномоченным органом исполнительной власти субъектов РФ в соответствии с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ПП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РФ №881 от 05.09.2016г. </a:t>
            </a:r>
            <a:endParaRPr lang="ru-RU" sz="12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Бенефициар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орган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исполнительной власти субъекта Российской Федерации, уполномоченный на проведение конкурсного отбора регионального оператора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37664" y="3699146"/>
            <a:ext cx="2016224" cy="2689702"/>
          </a:xfrm>
          <a:prstGeom prst="rect">
            <a:avLst/>
          </a:prstGeom>
          <a:solidFill>
            <a:srgbClr val="EE7F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ysClr val="window" lastClr="FFFFFF"/>
                </a:solidFill>
                <a:latin typeface="Arial"/>
              </a:rPr>
              <a:t>Требования к Принципалу</a:t>
            </a:r>
            <a:endParaRPr lang="ru-RU" sz="1200" b="1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339751" y="3699146"/>
            <a:ext cx="7386139" cy="2689702"/>
          </a:xfrm>
          <a:prstGeom prst="rect">
            <a:avLst/>
          </a:prstGeom>
          <a:solidFill>
            <a:srgbClr val="ECE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45715" rIns="91429" bIns="45715" anchor="ctr"/>
          <a:lstStyle/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Ведение профильной и безубыточной (отсутствие отрицательного финансового результата) деятельности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Принципала в сфере обращения с ТКО в течение не менее 2 лет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с учетом правопреемственности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Принципал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имел просроченных обязательств кредитного характера перед банками за последние 12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месяцев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предъявленных 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исков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о банкротстве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, а также судебных исков, совокупным объемом превышающих 10% среднемесячной выручки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Принципала</a:t>
            </a:r>
            <a:endParaRPr lang="ru-RU" sz="1200" kern="0" dirty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Положительные чистые 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активы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 Отсутствие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просроченной задолженности перед контрагентами в сфере обращения с ТКО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в объеме, превышающем однократную среднемесячную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выручку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Соответствие</a:t>
            </a:r>
            <a:r>
              <a:rPr kumimoji="0" lang="ru-RU" sz="1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установленному уровню </a:t>
            </a:r>
            <a:r>
              <a:rPr kumimoji="0" lang="ru-RU" sz="12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внутрибанковского</a:t>
            </a:r>
            <a:r>
              <a:rPr kumimoji="0" lang="ru-RU" sz="1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рейтинга Принципала и др.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406054" y="6381328"/>
            <a:ext cx="21336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8745717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 noGrp="1"/>
          </p:cNvSpPr>
          <p:nvPr/>
        </p:nvSpPr>
        <p:spPr>
          <a:xfrm>
            <a:off x="7146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latin typeface="Arial" charset="0"/>
              </a:rPr>
              <a:t>11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8054" y="188640"/>
            <a:ext cx="7741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Гарантия для Региональных операторов обращения с ТКО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(II)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 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  <a:latin typeface="Myriad 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37664" y="1028681"/>
            <a:ext cx="2016224" cy="1947748"/>
          </a:xfrm>
          <a:prstGeom prst="rect">
            <a:avLst/>
          </a:prstGeom>
          <a:solidFill>
            <a:srgbClr val="EE7F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ysClr val="window" lastClr="FFFFFF"/>
                </a:solidFill>
                <a:latin typeface="Arial"/>
              </a:rPr>
              <a:t>Возможные виды обеспечения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ysClr val="window" lastClr="FFFFFF"/>
                </a:solidFill>
                <a:latin typeface="Arial"/>
              </a:rPr>
              <a:t>и дополнительные условия</a:t>
            </a:r>
            <a:endParaRPr lang="ru-RU" sz="1200" b="1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339751" y="1028681"/>
            <a:ext cx="7386139" cy="1947748"/>
          </a:xfrm>
          <a:prstGeom prst="rect">
            <a:avLst/>
          </a:prstGeom>
          <a:solidFill>
            <a:srgbClr val="ECE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45715" rIns="91429" bIns="45715" anchor="ctr"/>
          <a:lstStyle/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Поручительство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основных собственников бизнеса с совокупной долей более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50%</a:t>
            </a:r>
            <a:endParaRPr lang="ru-RU" sz="1200" kern="0" dirty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оручительство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основных компаний/лиц Группы , являющихся собственниками основных активов Группы компаний (материальных активов и/или денежных потоков)</a:t>
            </a:r>
            <a:endParaRPr lang="ru-RU" sz="12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Поручительство третьих лиц</a:t>
            </a:r>
            <a:endParaRPr lang="ru-RU" sz="1200" kern="0" dirty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Возможна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выдача гарантии без оформления имущественного обеспечения 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(при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условии обеспечения Принципалом обязательств по проведению 100% чистых кредитовых оборотов через расчетный 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счет Банка)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Финансовые и нефинансовые </a:t>
            </a:r>
            <a:r>
              <a:rPr lang="ru-RU" sz="1200" kern="0" dirty="0" err="1">
                <a:latin typeface="Arial" pitchFamily="34" charset="0"/>
                <a:cs typeface="Arial" pitchFamily="34" charset="0"/>
              </a:rPr>
              <a:t>ковенанты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46075" y="3873818"/>
            <a:ext cx="0" cy="29114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3190" y="3821863"/>
            <a:ext cx="4301155" cy="573491"/>
          </a:xfrm>
          <a:prstGeom prst="rect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 smtClean="0"/>
              <a:t>Существующие вопросы</a:t>
            </a:r>
            <a:endParaRPr lang="ru-RU" b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268872" y="3821863"/>
            <a:ext cx="4301155" cy="573491"/>
          </a:xfrm>
          <a:prstGeom prst="rect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 smtClean="0"/>
              <a:t>Возможные решения</a:t>
            </a:r>
            <a:endParaRPr lang="ru-RU" b="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30619" y="4448211"/>
            <a:ext cx="4301155" cy="87193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noFill/>
            <a:prstDash val="dash"/>
          </a:ln>
          <a:effectLst/>
        </p:spPr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Является ли </a:t>
            </a:r>
            <a:r>
              <a:rPr lang="ru-RU" sz="1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отсутствие гарантии на очередной период</a:t>
            </a: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фактом неисполнения обязательств по соглашению, предусматривающим «раскрытие» действующей гарантии?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237106"/>
            <a:ext cx="938085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Детальные условия предоставления гарантии должны быть указаны в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Соглашении</a:t>
            </a:r>
          </a:p>
          <a:p>
            <a:pPr lvl="0" algn="ctr"/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12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организации деятельности по обращению  с ТКО на территории </a:t>
            </a:r>
            <a:r>
              <a:rPr lang="ru-RU" sz="12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субъекта РФ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0619" y="5877561"/>
            <a:ext cx="4301155" cy="84446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noFill/>
            <a:prstDash val="dash"/>
          </a:ln>
          <a:effectLst/>
        </p:spPr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Каким образом гарантия может распространяться на </a:t>
            </a:r>
            <a:r>
              <a:rPr lang="ru-RU" sz="1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обязательства </a:t>
            </a:r>
            <a:r>
              <a:rPr lang="ru-RU" sz="1200" b="1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Рег.оператора</a:t>
            </a:r>
            <a:r>
              <a:rPr lang="ru-RU" sz="1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нефинансового характера </a:t>
            </a: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(фактически – качество услуг)?</a:t>
            </a:r>
            <a:endParaRPr lang="ru-RU" sz="1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68872" y="4697595"/>
            <a:ext cx="4301155" cy="87193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noFill/>
            <a:prstDash val="dash"/>
          </a:ln>
          <a:effectLst/>
        </p:spPr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Детально описать данный пункт в Соглашении: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 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предоставляет гарантию при заключении </a:t>
            </a: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договора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жегодно предоставляет 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гарантию на новый </a:t>
            </a: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период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2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непредоставлении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гарантии на новый период в течение </a:t>
            </a: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месяцев, выплачивает </a:t>
            </a: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штраф (в этом случае ответственность банка завершается после окончания срока действия гарантии)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68872" y="5877561"/>
            <a:ext cx="4301155" cy="84446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noFill/>
            <a:prstDash val="dash"/>
          </a:ln>
          <a:effectLst/>
        </p:spPr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Гарантия должна распространяться только на обязательства финансового характера</a:t>
            </a:r>
            <a:r>
              <a:rPr lang="ru-RU" sz="1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которые должны быть точно сформулированы (например, обязательства по расчетам РО с операторами и контрагентами)</a:t>
            </a:r>
            <a:endParaRPr lang="ru-RU" sz="1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33190" y="5808520"/>
            <a:ext cx="92064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62514" y="4722186"/>
            <a:ext cx="360040" cy="360040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159049" y="6111101"/>
            <a:ext cx="360040" cy="360040"/>
          </a:xfrm>
          <a:prstGeom prst="ellipse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1400" dirty="0"/>
              <a:t>2</a:t>
            </a:r>
          </a:p>
        </p:txBody>
      </p:sp>
      <p:sp>
        <p:nvSpPr>
          <p:cNvPr id="21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406054" y="6381328"/>
            <a:ext cx="21336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963644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8054" y="188640"/>
            <a:ext cx="7741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Финансирование проектов утилизации ТКО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  <a:latin typeface="Myriad Pro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406054" y="6381328"/>
            <a:ext cx="21336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190" y="2543782"/>
            <a:ext cx="4301155" cy="573491"/>
          </a:xfrm>
          <a:prstGeom prst="rect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 smtClean="0"/>
              <a:t>Финансирование в рамках законодательства о ГЧП</a:t>
            </a:r>
          </a:p>
          <a:p>
            <a:pPr>
              <a:spcAft>
                <a:spcPts val="300"/>
              </a:spcAft>
            </a:pPr>
            <a:r>
              <a:rPr lang="ru-RU" dirty="0" smtClean="0"/>
              <a:t>(в </a:t>
            </a:r>
            <a:r>
              <a:rPr lang="ru-RU" dirty="0" err="1" smtClean="0"/>
              <a:t>т.ч</a:t>
            </a:r>
            <a:r>
              <a:rPr lang="ru-RU" dirty="0" smtClean="0"/>
              <a:t>. в формате концессий)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8872" y="2543782"/>
            <a:ext cx="4301155" cy="573491"/>
          </a:xfrm>
          <a:prstGeom prst="rect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 smtClean="0"/>
              <a:t>Финансирование инвестиционной программы</a:t>
            </a:r>
            <a:endParaRPr lang="ru-RU" b="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530" y="1258259"/>
            <a:ext cx="1618572" cy="702323"/>
          </a:xfrm>
          <a:prstGeom prst="rect">
            <a:avLst/>
          </a:prstGeom>
        </p:spPr>
      </p:pic>
      <p:cxnSp>
        <p:nvCxnSpPr>
          <p:cNvPr id="3" name="Прямая со стрелкой 2"/>
          <p:cNvCxnSpPr>
            <a:stCxn id="10" idx="2"/>
          </p:cNvCxnSpPr>
          <p:nvPr/>
        </p:nvCxnSpPr>
        <p:spPr>
          <a:xfrm flipH="1">
            <a:off x="4592782" y="1960582"/>
            <a:ext cx="333034" cy="6022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>
            <a:off x="4925816" y="1960582"/>
            <a:ext cx="343056" cy="5797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 bwMode="auto">
          <a:xfrm>
            <a:off x="333191" y="3484404"/>
            <a:ext cx="9226444" cy="2457466"/>
          </a:xfrm>
          <a:prstGeom prst="rect">
            <a:avLst/>
          </a:prstGeom>
          <a:solidFill>
            <a:srgbClr val="ECE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45715" rIns="91429" bIns="45715" anchor="ctr"/>
          <a:lstStyle/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Подготовка проекта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(включая подготовку финансовой модели, определение приемлемых параметров устанавливаемых долгосрочных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тарифов, подготовку материалов для привлечения </a:t>
            </a:r>
            <a:r>
              <a:rPr lang="ru-RU" sz="1200" kern="0" dirty="0" err="1" smtClean="0"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/субсидирования проекта государственными институтами развития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и проч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1200" b="1" kern="0" dirty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 Подготовка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концессионной документации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(в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случае необходимости, подготовка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предложений по корректировке региональной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нормативно-правовой базы в сфере обращения с отходами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1200" b="1" kern="0" dirty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 Финансирование проектов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(инструменты - банковское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кредитование, предоставление гарантий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и проч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.)</a:t>
            </a:r>
            <a:endParaRPr lang="ru-RU" sz="1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2807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5101936" y="1684469"/>
            <a:ext cx="4479810" cy="4872196"/>
          </a:xfrm>
          <a:prstGeom prst="rect">
            <a:avLst/>
          </a:prstGeom>
          <a:solidFill>
            <a:srgbClr val="ECE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45715" rIns="91429" bIns="45715" anchor="ctr"/>
          <a:lstStyle/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Ведение профильной и безубыточной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деятельности в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течение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лет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Финансовое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состояние не ниже «среднего» по </a:t>
            </a:r>
            <a:r>
              <a:rPr lang="ru-RU" sz="1200" kern="0" dirty="0" err="1">
                <a:latin typeface="Arial" pitchFamily="34" charset="0"/>
                <a:cs typeface="Arial" pitchFamily="34" charset="0"/>
              </a:rPr>
              <a:t>внутрибанковской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 методике оценки финансового состояния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Arial" pitchFamily="34" charset="0"/>
                <a:cs typeface="Arial" pitchFamily="34" charset="0"/>
              </a:rPr>
              <a:t> Отсутствие просроченной задолженности по налогам и сборам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Отсутствие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исков о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несостоятельности/банкротстве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Наличие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согласованных долгосрочных параметров регулирования или утвержденного долгосрочного тарифа, достаточных для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реализации проекта.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Технологическая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реализуемость проекта (за счет использования апробированных и типовых технологических решений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Наличие собственных 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иных дополнительных источников возврата основного долга и уплаты процентов по кредитному договору 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(в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случае наступления дефолта по причине задержки или остановки 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проекта).</a:t>
            </a:r>
            <a:endParaRPr lang="ru-RU" sz="1200" b="1" kern="0" dirty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12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406054" y="6381328"/>
            <a:ext cx="21336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054" y="188640"/>
            <a:ext cx="7741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Основные требования к заемщику и проекту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054" y="985144"/>
            <a:ext cx="4479811" cy="573491"/>
          </a:xfrm>
          <a:prstGeom prst="rect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/>
              <a:t>Финансирование концессионных соглашений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3789" y="985144"/>
            <a:ext cx="4447957" cy="573491"/>
          </a:xfrm>
          <a:prstGeom prst="rect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/>
              <a:t>Финансирование инвестиционной программы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04509" y="985144"/>
            <a:ext cx="10391" cy="57996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auto">
          <a:xfrm>
            <a:off x="248055" y="1684469"/>
            <a:ext cx="4479810" cy="4872196"/>
          </a:xfrm>
          <a:prstGeom prst="rect">
            <a:avLst/>
          </a:prstGeom>
          <a:solidFill>
            <a:srgbClr val="ECE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45715" rIns="91429" bIns="45715" anchor="ctr"/>
          <a:lstStyle/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Ведение профильной и безубыточной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деятельности в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течение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лет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Финансовое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состояние не ниже «среднего» по </a:t>
            </a:r>
            <a:r>
              <a:rPr lang="ru-RU" sz="1200" kern="0" dirty="0" err="1">
                <a:latin typeface="Arial" pitchFamily="34" charset="0"/>
                <a:cs typeface="Arial" pitchFamily="34" charset="0"/>
              </a:rPr>
              <a:t>внутрибанковской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 методике оценки финансового состояния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Arial" pitchFamily="34" charset="0"/>
                <a:cs typeface="Arial" pitchFamily="34" charset="0"/>
              </a:rPr>
              <a:t> Отсутствие просроченной задолженности по налогам и сборам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Отсутствие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исков о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несостоятельности/банкротстве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 Наличие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согласованных долгосрочных параметров регулирования или утвержденного долгосрочного тарифа, достаточных для безубыточной деятельности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концессионера.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Arial" pitchFamily="34" charset="0"/>
                <a:cs typeface="Arial" pitchFamily="34" charset="0"/>
              </a:rPr>
              <a:t> Наличие положений Концессионного соглашения, гарантирующих Концессионеру возмещение недополученных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доходов.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Arial" pitchFamily="34" charset="0"/>
                <a:cs typeface="Arial" pitchFamily="34" charset="0"/>
              </a:rPr>
              <a:t> Технологическая реализуемость проекта (за счет использования апробированных и типовых технологических решений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400" kern="0" dirty="0" smtClean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дополнительного обеспечения на период финансирования инвестиционной фазы проекта.</a:t>
            </a:r>
            <a:endParaRPr lang="ru-RU" sz="1200" b="1" kern="0" dirty="0">
              <a:latin typeface="Arial" pitchFamily="34" charset="0"/>
              <a:cs typeface="Arial" pitchFamily="34" charset="0"/>
            </a:endParaRPr>
          </a:p>
          <a:p>
            <a:pPr marL="360000" lvl="1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1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1579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2351977" cy="815608"/>
          </a:xfrm>
          <a:prstGeom prst="rect">
            <a:avLst/>
          </a:prstGeom>
          <a:solidFill>
            <a:srgbClr val="EE7F00"/>
          </a:solidFill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 algn="ctr">
              <a:defRPr/>
            </a:pPr>
            <a:endParaRPr lang="ru-RU" sz="1250" b="1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250" b="1" dirty="0" err="1" smtClean="0">
                <a:solidFill>
                  <a:schemeClr val="bg1"/>
                </a:solidFill>
                <a:latin typeface="Arial" charset="0"/>
              </a:rPr>
              <a:t>Концедент</a:t>
            </a:r>
            <a:endParaRPr lang="ru-RU" sz="125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250" b="1" dirty="0" smtClean="0">
                <a:solidFill>
                  <a:schemeClr val="bg1"/>
                </a:solidFill>
                <a:latin typeface="Arial" charset="0"/>
              </a:rPr>
              <a:t>(Субъект РФ)</a:t>
            </a:r>
            <a:endParaRPr lang="ru-RU" sz="125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endParaRPr lang="ru-RU" sz="125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037328"/>
            <a:ext cx="2351977" cy="1392689"/>
          </a:xfrm>
          <a:prstGeom prst="rect">
            <a:avLst/>
          </a:prstGeom>
          <a:solidFill>
            <a:srgbClr val="EE7F00"/>
          </a:solidFill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 algn="ctr">
              <a:defRPr/>
            </a:pPr>
            <a:endParaRPr lang="ru-RU" sz="1250" b="1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endParaRPr lang="ru-RU" sz="125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endParaRPr lang="ru-RU" sz="125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250" b="1" dirty="0" smtClean="0">
                <a:solidFill>
                  <a:schemeClr val="bg1"/>
                </a:solidFill>
                <a:latin typeface="Arial" charset="0"/>
              </a:rPr>
              <a:t>Концессионер</a:t>
            </a:r>
          </a:p>
          <a:p>
            <a:pPr algn="ctr">
              <a:defRPr/>
            </a:pPr>
            <a:r>
              <a:rPr lang="ru-RU" sz="1250" b="1" dirty="0" smtClean="0">
                <a:solidFill>
                  <a:schemeClr val="bg1"/>
                </a:solidFill>
                <a:latin typeface="Arial" charset="0"/>
              </a:rPr>
              <a:t>(Компания)</a:t>
            </a:r>
          </a:p>
          <a:p>
            <a:pPr algn="ctr">
              <a:defRPr/>
            </a:pPr>
            <a:endParaRPr lang="ru-RU" sz="125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endParaRPr lang="ru-RU" sz="125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052736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Предоставляет земельные участки для строительства объектов инфраструктуры обращения с отходами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Устанавливает тарифы на утилизацию ТКО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970256"/>
            <a:ext cx="5688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За счет привлеченного финансирования строит объекты концессионного соглашения (инфраструктуру обращения с отходами)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Построенные объекты передает в собственность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Концеденту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 праве пользования и владения осуществляет эксплуатацию построенных объектов, ремонт и техническое обслуживание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Обеспечивает возврат привлеченного финансирования с установленной доходностью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645024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b="1" dirty="0" err="1" smtClean="0">
                <a:latin typeface="Arial" pitchFamily="34" charset="0"/>
                <a:cs typeface="Arial" pitchFamily="34" charset="0"/>
              </a:rPr>
              <a:t>Концедент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b="1" dirty="0">
                <a:latin typeface="Arial" pitchFamily="34" charset="0"/>
                <a:cs typeface="Arial" pitchFamily="34" charset="0"/>
              </a:rPr>
              <a:t>и Концессионер согласовывают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в рамках Концессионного соглашения</a:t>
            </a:r>
          </a:p>
          <a:p>
            <a:pPr algn="ctr"/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параметры </a:t>
            </a:r>
            <a:r>
              <a:rPr lang="ru-RU" sz="1250" b="1" dirty="0">
                <a:latin typeface="Arial" pitchFamily="34" charset="0"/>
                <a:cs typeface="Arial" pitchFamily="34" charset="0"/>
              </a:rPr>
              <a:t>финансовой модели,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предусматривающие покрытие </a:t>
            </a:r>
            <a:r>
              <a:rPr lang="ru-RU" sz="1250" b="1" dirty="0">
                <a:latin typeface="Arial" pitchFamily="34" charset="0"/>
                <a:cs typeface="Arial" pitchFamily="34" charset="0"/>
              </a:rPr>
              <a:t>всех производственных расходов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             и </a:t>
            </a:r>
            <a:r>
              <a:rPr lang="ru-RU" sz="1250" b="1" dirty="0">
                <a:latin typeface="Arial" pitchFamily="34" charset="0"/>
                <a:cs typeface="Arial" pitchFamily="34" charset="0"/>
              </a:rPr>
              <a:t>возврат инвестиций (с учетом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процентных </a:t>
            </a:r>
            <a:r>
              <a:rPr lang="ru-RU" sz="1250" b="1" dirty="0">
                <a:latin typeface="Arial" pitchFamily="34" charset="0"/>
                <a:cs typeface="Arial" pitchFamily="34" charset="0"/>
              </a:rPr>
              <a:t>платежей)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в течение фиксированного срока</a:t>
            </a:r>
          </a:p>
          <a:p>
            <a:pPr algn="ctr"/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1250" b="1" dirty="0">
                <a:latin typeface="Arial" pitchFamily="34" charset="0"/>
                <a:cs typeface="Arial" pitchFamily="34" charset="0"/>
              </a:rPr>
              <a:t>счет устанавливаемых долгосрочных </a:t>
            </a:r>
            <a:r>
              <a:rPr lang="ru-RU" sz="1250" b="1" dirty="0" smtClean="0">
                <a:latin typeface="Arial" pitchFamily="34" charset="0"/>
                <a:cs typeface="Arial" pitchFamily="34" charset="0"/>
              </a:rPr>
              <a:t>тарифов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653136"/>
            <a:ext cx="8496944" cy="1296144"/>
          </a:xfrm>
          <a:prstGeom prst="rect">
            <a:avLst/>
          </a:prstGeom>
          <a:solidFill>
            <a:srgbClr val="EE7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defPPr>
              <a:defRPr lang="ru-RU"/>
            </a:defPPr>
            <a:lvl1pPr algn="ctr" defTabSz="887413">
              <a:spcBef>
                <a:spcPct val="0"/>
              </a:spcBef>
              <a:defRPr sz="12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dirty="0" smtClean="0"/>
              <a:t>Преимущества концессионной формы соглашений: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0" dirty="0" smtClean="0"/>
              <a:t>Экономия бюджетных средств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0" dirty="0" smtClean="0"/>
              <a:t>Привлечение частных инвестиций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0" dirty="0" smtClean="0"/>
              <a:t>Государственный статус собственности создаваемых объектов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0" dirty="0" smtClean="0"/>
              <a:t>Прозрачный долгосрочный тариф на оказываемые услуги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6120298"/>
            <a:ext cx="8784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Параметры финансовой модели являются неотъемлемой частью концессионного соглашения</a:t>
            </a:r>
            <a:endParaRPr lang="ru-RU" sz="125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50" b="1" dirty="0" smtClean="0">
                <a:latin typeface="Arial" pitchFamily="34" charset="0"/>
                <a:cs typeface="Arial" pitchFamily="34" charset="0"/>
              </a:rPr>
              <a:t>и не могут быть пересмотрены без согласия Концессионера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51520" y="188640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Концессионное соглашение по обращению ТКО: участники и функции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406054" y="6381328"/>
            <a:ext cx="21336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 sz="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2230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AHyeUjME2y9_h5qCNT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eFlredEWU3tUwxbtFh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qIDnpbf0aLw3nQpT4Q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DX60u8m06SDxZk0nE7A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COF1Jh3USlz9F4DyjS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GzTBj97EyJ77IcMzkAf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Bck3FzmEWDBId.7Vm7X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RG313GwEO3ngv_KPliW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RG313GwEO3ngv_KPli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AHyeUjME2y9_h5qCNTF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RG313GwEO3ngv_KPli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eFlredEWU3tUwxbtF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qIDnpbf0aLw3nQpT4Q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DX60u8m06SDxZk0nE7A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COF1Jh3USlz9F4DyjSk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GzTBj97EyJ77IcMzkA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Bck3FzmEWDBId.7Vm7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Roscap</Template>
  <TotalTime>6213</TotalTime>
  <Words>1531</Words>
  <Application>Microsoft Office PowerPoint</Application>
  <PresentationFormat>Лист A4 (210x297 мм)</PresentationFormat>
  <Paragraphs>224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Myriad Pro</vt:lpstr>
      <vt:lpstr>Times New Roman</vt:lpstr>
      <vt:lpstr>Wingdings</vt:lpstr>
      <vt:lpstr>3_Тема Office</vt:lpstr>
      <vt:lpstr>4_Тема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Воровская Полина Викторовна</dc:creator>
  <cp:lastModifiedBy>Кершман Александр Борисович</cp:lastModifiedBy>
  <cp:revision>202</cp:revision>
  <dcterms:created xsi:type="dcterms:W3CDTF">2017-05-24T14:58:56Z</dcterms:created>
  <dcterms:modified xsi:type="dcterms:W3CDTF">2017-06-05T14:37:16Z</dcterms:modified>
</cp:coreProperties>
</file>